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notesMasterIdLst>
    <p:notesMasterId r:id="rId23"/>
  </p:notesMasterIdLst>
  <p:sldIdLst>
    <p:sldId id="385" r:id="rId2"/>
    <p:sldId id="388" r:id="rId3"/>
    <p:sldId id="403" r:id="rId4"/>
    <p:sldId id="389" r:id="rId5"/>
    <p:sldId id="387" r:id="rId6"/>
    <p:sldId id="405" r:id="rId7"/>
    <p:sldId id="391" r:id="rId8"/>
    <p:sldId id="394" r:id="rId9"/>
    <p:sldId id="396" r:id="rId10"/>
    <p:sldId id="392" r:id="rId11"/>
    <p:sldId id="393" r:id="rId12"/>
    <p:sldId id="395" r:id="rId13"/>
    <p:sldId id="390" r:id="rId14"/>
    <p:sldId id="397" r:id="rId15"/>
    <p:sldId id="407" r:id="rId16"/>
    <p:sldId id="399" r:id="rId17"/>
    <p:sldId id="406" r:id="rId18"/>
    <p:sldId id="402" r:id="rId19"/>
    <p:sldId id="400" r:id="rId20"/>
    <p:sldId id="398" r:id="rId21"/>
    <p:sldId id="404" r:id="rId2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a Dimić" initials="DD" lastIdx="1" clrIdx="0">
    <p:extLst>
      <p:ext uri="{19B8F6BF-5375-455C-9EA6-DF929625EA0E}">
        <p15:presenceInfo xmlns:p15="http://schemas.microsoft.com/office/powerpoint/2012/main" userId="S::daniela.dimic@zzzs.si::2dad25c7-a70c-4009-a2ea-1df20ca2c0b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4A53E-4202-41FA-9BD3-B64644128AE4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F73BA-2A72-4798-B826-3EEE4E587B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5031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F73BA-2A72-4798-B826-3EEE4E587BEC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52422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513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469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716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5317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2219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0403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878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6674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391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928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17177-F661-473E-8106-0D7EE49228A2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140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A117177-F661-473E-8106-0D7EE49228A2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09DD7C7-738E-4F05-90FB-12FE89702A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254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3.png"/><Relationship Id="rId7" Type="http://schemas.openxmlformats.org/officeDocument/2006/relationships/hyperlink" Target="http://sl.wikipedia.org/wiki/Slika:Brass.jpg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hyperlink" Target="http://sl.wikipedia.org/wiki/Slika:Assorted_bronze_castings.JPG" TargetMode="External"/><Relationship Id="rId4" Type="http://schemas.openxmlformats.org/officeDocument/2006/relationships/image" Target="../media/image94.jpeg"/><Relationship Id="rId9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3.jpg"/><Relationship Id="rId4" Type="http://schemas.openxmlformats.org/officeDocument/2006/relationships/image" Target="../media/image25.jp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hyperlink" Target="http://en.wikipedia.org/wiki/File:NatCopper.jpg" TargetMode="External"/><Relationship Id="rId10" Type="http://schemas.openxmlformats.org/officeDocument/2006/relationships/image" Target="../media/image36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hyperlink" Target="http://upload.wikimedia.org/wikipedia/commons/5/5d/Aluminium-4.jpg" TargetMode="External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261604-7241-4539-AD15-AED273F7D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707" y="1164336"/>
            <a:ext cx="10972800" cy="1828800"/>
          </a:xfrm>
        </p:spPr>
        <p:txBody>
          <a:bodyPr/>
          <a:lstStyle/>
          <a:p>
            <a:r>
              <a:rPr lang="sl-SI" sz="11500" b="1" dirty="0">
                <a:gradFill>
                  <a:gsLst>
                    <a:gs pos="0">
                      <a:schemeClr val="accent1">
                        <a:tint val="73000"/>
                        <a:satMod val="145000"/>
                        <a:lumMod val="53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KOVINE</a:t>
            </a:r>
            <a:endParaRPr lang="sl-SI" b="1" dirty="0">
              <a:gradFill>
                <a:gsLst>
                  <a:gs pos="0">
                    <a:schemeClr val="accent1">
                      <a:tint val="73000"/>
                      <a:satMod val="145000"/>
                      <a:lumMod val="53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B7C131A-DE90-4E71-B2BF-BEDA8F3F1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209778"/>
            <a:ext cx="8534400" cy="1752600"/>
          </a:xfrm>
        </p:spPr>
        <p:txBody>
          <a:bodyPr>
            <a:normAutofit/>
          </a:bodyPr>
          <a:lstStyle/>
          <a:p>
            <a:r>
              <a:rPr lang="sl-SI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Izdelki in polizdelki, vrste kovin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59FE1-F6FE-4145-A8C1-7F5A01E71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02" y="3918935"/>
            <a:ext cx="2474586" cy="1493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F789E86-2267-4DCC-95D6-A0DCCE93F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973" y="3712856"/>
            <a:ext cx="1990725" cy="1819275"/>
          </a:xfrm>
          <a:prstGeom prst="rect">
            <a:avLst/>
          </a:prstGeom>
        </p:spPr>
      </p:pic>
      <p:pic>
        <p:nvPicPr>
          <p:cNvPr id="2052" name="Picture 4" descr="Metals &amp; Mining | Crowe Kazakhstan">
            <a:extLst>
              <a:ext uri="{FF2B5EF4-FFF2-40B4-BE49-F238E27FC236}">
                <a16:creationId xmlns:a16="http://schemas.microsoft.com/office/drawing/2014/main" id="{3B01DB8F-F795-4C85-AF15-D93E609DC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76" y="4464030"/>
            <a:ext cx="2865120" cy="1637855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898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ZLATO (Au)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4E5B3448-F4FB-4336-AFA1-66B4AE6BF316}"/>
              </a:ext>
            </a:extLst>
          </p:cNvPr>
          <p:cNvSpPr/>
          <p:nvPr/>
        </p:nvSpPr>
        <p:spPr>
          <a:xfrm>
            <a:off x="390144" y="824960"/>
            <a:ext cx="6096000" cy="54827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Bleščeč, rumeno zelen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Plemenita kovina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Mehko, ne oksidira 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Relativno mehek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Karat, enota za čistost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(9 karatno zlato vsebuje 9/24 čistega zlata)</a:t>
            </a: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Samoroden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Dober električni in toplotni prevodnik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Uporaba: nakit, elektronika, površinsko zaščito, finančna naložba</a:t>
            </a:r>
          </a:p>
        </p:txBody>
      </p:sp>
      <p:pic>
        <p:nvPicPr>
          <p:cNvPr id="12" name="Picture 12" descr="Image result for gold natural">
            <a:extLst>
              <a:ext uri="{FF2B5EF4-FFF2-40B4-BE49-F238E27FC236}">
                <a16:creationId xmlns:a16="http://schemas.microsoft.com/office/drawing/2014/main" id="{7075B38E-D16E-4397-A679-2E4972EAC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6302">
            <a:off x="4955598" y="759363"/>
            <a:ext cx="277495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Free Images : technology, macro, closeup, lighting, product, microchip,  pins, shape, processor, cpu, chip, chipset 3825x2550 - - 1052821 - Free  stock photos - PxHere">
            <a:extLst>
              <a:ext uri="{FF2B5EF4-FFF2-40B4-BE49-F238E27FC236}">
                <a16:creationId xmlns:a16="http://schemas.microsoft.com/office/drawing/2014/main" id="{FF47864D-B154-468C-9B41-2B4527D49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24416" y="3642393"/>
            <a:ext cx="2377440" cy="181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006085C-2CCF-4DF4-BA82-32CE2D3E0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267" y="716488"/>
            <a:ext cx="4194478" cy="211200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2DAAB4E-B97B-4A2E-96F9-8ADFAF616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464" y="4905632"/>
            <a:ext cx="2367901" cy="140204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50C7DC2-99EA-4AA0-BA61-64ADCEE48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802423" y="2340054"/>
            <a:ext cx="1185435" cy="220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65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SREBRO (Ag)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4E5B3448-F4FB-4336-AFA1-66B4AE6BF316}"/>
              </a:ext>
            </a:extLst>
          </p:cNvPr>
          <p:cNvSpPr/>
          <p:nvPr/>
        </p:nvSpPr>
        <p:spPr>
          <a:xfrm>
            <a:off x="390144" y="824960"/>
            <a:ext cx="6096000" cy="50210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Bleščeče bel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Plemenita kovina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Na zraku sčasoma potemni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Odličen prevodnik električnega toka in toplote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Samorodno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prstClr val="black"/>
                </a:solidFill>
                <a:latin typeface="Calibri" panose="020F0502020204030204"/>
              </a:rPr>
              <a:t>Uporaba: nakit, jedilni pribor </a:t>
            </a:r>
            <a:r>
              <a:rPr lang="sl-SI" sz="2000" dirty="0">
                <a:solidFill>
                  <a:prstClr val="black"/>
                </a:solidFill>
                <a:latin typeface="Calibri" panose="020F0502020204030204"/>
              </a:rPr>
              <a:t>(dražji)</a:t>
            </a:r>
            <a:r>
              <a:rPr lang="sl-SI" sz="24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br>
              <a:rPr lang="sl-SI" sz="24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sl-SI" sz="2400" dirty="0">
                <a:solidFill>
                  <a:prstClr val="black"/>
                </a:solidFill>
                <a:latin typeface="Calibri" panose="020F0502020204030204"/>
              </a:rPr>
              <a:t>kemijska oprema, tiskana vezja, </a:t>
            </a:r>
            <a:r>
              <a:rPr lang="sl-SI" sz="2400" dirty="0" err="1">
                <a:solidFill>
                  <a:prstClr val="black"/>
                </a:solidFill>
                <a:latin typeface="Calibri" panose="020F0502020204030204"/>
              </a:rPr>
              <a:t>vakumske</a:t>
            </a:r>
            <a:r>
              <a:rPr lang="sl-SI" sz="2400" dirty="0">
                <a:solidFill>
                  <a:prstClr val="black"/>
                </a:solidFill>
                <a:latin typeface="Calibri" panose="020F0502020204030204"/>
              </a:rPr>
              <a:t> cevi, 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finančna naložba</a:t>
            </a:r>
            <a:endParaRPr lang="sl-SI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2" descr="Image result for silver">
            <a:extLst>
              <a:ext uri="{FF2B5EF4-FFF2-40B4-BE49-F238E27FC236}">
                <a16:creationId xmlns:a16="http://schemas.microsoft.com/office/drawing/2014/main" id="{8588733D-932A-42C3-A999-2A97A9A44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203" y="824960"/>
            <a:ext cx="2678301" cy="178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File:BLW Miniature silver place setting, around 1740.jpg - Wikimedia Commons">
            <a:extLst>
              <a:ext uri="{FF2B5EF4-FFF2-40B4-BE49-F238E27FC236}">
                <a16:creationId xmlns:a16="http://schemas.microsoft.com/office/drawing/2014/main" id="{DD5D93DE-2A3E-4D05-B4FD-A9128D6E3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9" y="4771464"/>
            <a:ext cx="2725280" cy="171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ilver Broken Heart Two Parts Pendant Best Friends Necklaces Anchor Charms  Gift free image">
            <a:extLst>
              <a:ext uri="{FF2B5EF4-FFF2-40B4-BE49-F238E27FC236}">
                <a16:creationId xmlns:a16="http://schemas.microsoft.com/office/drawing/2014/main" id="{A49B5917-7636-4E03-9E10-220348D42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569" y="2385409"/>
            <a:ext cx="2085762" cy="208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ree Images : hand, chain, arm, bangle, bracelet, jewellery, diamonds,  gems, valuable, silver jewelry, fashion accessory 4608x3456 - - 893590 -  Free stock photos - PxHere">
            <a:extLst>
              <a:ext uri="{FF2B5EF4-FFF2-40B4-BE49-F238E27FC236}">
                <a16:creationId xmlns:a16="http://schemas.microsoft.com/office/drawing/2014/main" id="{D1A4719A-CFB9-4A93-83DC-72354810B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4756" y="4508556"/>
            <a:ext cx="2179193" cy="192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File:Bhawalpur Silver Coin 1.jpg - Wikimedia Commons">
            <a:extLst>
              <a:ext uri="{FF2B5EF4-FFF2-40B4-BE49-F238E27FC236}">
                <a16:creationId xmlns:a16="http://schemas.microsoft.com/office/drawing/2014/main" id="{0914C5FD-9679-4E1C-8A5A-9A4439F00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3016" y="776065"/>
            <a:ext cx="2642598" cy="123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47E38851-FBEB-431D-AFB8-F84FE94DF8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6761" y="2567528"/>
            <a:ext cx="2185095" cy="153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29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Free Images : watch, hand, man, clock, male, metal, blue, jewellery,  luxury, mark, strap, mineral, white background, festina, platinum, the time  5184x3456 - - 1208348 - Free stock photos - PxHere">
            <a:extLst>
              <a:ext uri="{FF2B5EF4-FFF2-40B4-BE49-F238E27FC236}">
                <a16:creationId xmlns:a16="http://schemas.microsoft.com/office/drawing/2014/main" id="{FCB52BC0-3209-462D-B30D-28465FEAC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6810" y="4744136"/>
            <a:ext cx="2840972" cy="209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PLATINA (</a:t>
            </a:r>
            <a:r>
              <a:rPr lang="sl-SI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</a:t>
            </a:r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4E5B3448-F4FB-4336-AFA1-66B4AE6BF316}"/>
              </a:ext>
            </a:extLst>
          </p:cNvPr>
          <p:cNvSpPr/>
          <p:nvPr/>
        </p:nvSpPr>
        <p:spPr>
          <a:xfrm>
            <a:off x="390144" y="824960"/>
            <a:ext cx="6096000" cy="44670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Srebrno siva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Plemenita kovina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Odporna proti koroziji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Samorodna 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Velika trdnost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Obstojnost pri visoki temperaturi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Uporaba: nakit, medicinska in merilna oprema, finančna naložba</a:t>
            </a:r>
          </a:p>
        </p:txBody>
      </p:sp>
      <p:pic>
        <p:nvPicPr>
          <p:cNvPr id="5" name="Picture 2" descr="Rezultat iskanja slik za platina">
            <a:extLst>
              <a:ext uri="{FF2B5EF4-FFF2-40B4-BE49-F238E27FC236}">
                <a16:creationId xmlns:a16="http://schemas.microsoft.com/office/drawing/2014/main" id="{74A18C37-FBD3-43E1-AFAB-4D1400C1A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84" y="1064767"/>
            <a:ext cx="2642207" cy="196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platinum">
            <a:extLst>
              <a:ext uri="{FF2B5EF4-FFF2-40B4-BE49-F238E27FC236}">
                <a16:creationId xmlns:a16="http://schemas.microsoft.com/office/drawing/2014/main" id="{D87C40CD-4385-4E83-A5C3-F5AD2200A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666" y="3061593"/>
            <a:ext cx="1994656" cy="199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File:1 oz Noble platinum coin reverse.png - Wikimedia Commons">
            <a:extLst>
              <a:ext uri="{FF2B5EF4-FFF2-40B4-BE49-F238E27FC236}">
                <a16:creationId xmlns:a16="http://schemas.microsoft.com/office/drawing/2014/main" id="{2E8452E6-588E-436D-A660-A23CE5D1E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90" y="4783506"/>
            <a:ext cx="1551053" cy="155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File:Carmen Diamond engagement ring platinum by 1791 Diamond.jpg -  Wikimedia Commons">
            <a:extLst>
              <a:ext uri="{FF2B5EF4-FFF2-40B4-BE49-F238E27FC236}">
                <a16:creationId xmlns:a16="http://schemas.microsoft.com/office/drawing/2014/main" id="{B9A02A43-A3DA-4C3E-A246-81C4FB36B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950" y="1795970"/>
            <a:ext cx="2471547" cy="247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239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TITAN (Ti)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4E5B3448-F4FB-4336-AFA1-66B4AE6BF316}"/>
              </a:ext>
            </a:extLst>
          </p:cNvPr>
          <p:cNvSpPr/>
          <p:nvPr/>
        </p:nvSpPr>
        <p:spPr>
          <a:xfrm>
            <a:off x="390144" y="824960"/>
            <a:ext cx="6096000" cy="16970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Kemični element (Ti)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Lahka, trdna, belo-metalna, svetlikava kovina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Odporen na korozijo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7A614D2-F2AA-4F19-AB32-E7BE9C6A3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216" y="3999015"/>
            <a:ext cx="3381375" cy="253365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E490EF1-E965-4E53-B3EE-7A4D333D6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087" y="1113304"/>
            <a:ext cx="2510599" cy="1931966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D1BC18FF-263E-491F-9177-5E77DDBC146C}"/>
              </a:ext>
            </a:extLst>
          </p:cNvPr>
          <p:cNvSpPr/>
          <p:nvPr/>
        </p:nvSpPr>
        <p:spPr>
          <a:xfrm rot="19548458">
            <a:off x="8690277" y="5474280"/>
            <a:ext cx="2748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Smuči (dražje) lahko vsebujejo </a:t>
            </a:r>
            <a:b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tanko plast titana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9D131D8-CCB8-47AF-8238-105233533ACC}"/>
              </a:ext>
            </a:extLst>
          </p:cNvPr>
          <p:cNvGrpSpPr/>
          <p:nvPr/>
        </p:nvGrpSpPr>
        <p:grpSpPr>
          <a:xfrm>
            <a:off x="1026777" y="3874471"/>
            <a:ext cx="3123955" cy="2049402"/>
            <a:chOff x="1026777" y="3874471"/>
            <a:chExt cx="3123955" cy="2049402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BA9B36A5-9BE9-4DD6-9FDE-3E67D3655C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777" y="3874471"/>
              <a:ext cx="3123955" cy="1756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Pravokotnik 9">
              <a:extLst>
                <a:ext uri="{FF2B5EF4-FFF2-40B4-BE49-F238E27FC236}">
                  <a16:creationId xmlns:a16="http://schemas.microsoft.com/office/drawing/2014/main" id="{156B50EF-507D-4AA2-8E18-BF1803BD9C26}"/>
                </a:ext>
              </a:extLst>
            </p:cNvPr>
            <p:cNvSpPr/>
            <p:nvPr/>
          </p:nvSpPr>
          <p:spPr>
            <a:xfrm rot="420791">
              <a:off x="2140016" y="5585319"/>
              <a:ext cx="168392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l-SI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Okvir očal (dražji)</a:t>
              </a:r>
            </a:p>
          </p:txBody>
        </p:sp>
      </p:grpSp>
      <p:pic>
        <p:nvPicPr>
          <p:cNvPr id="11" name="Picture 117" descr="Lockheed_SR-71_Blackbird">
            <a:extLst>
              <a:ext uri="{FF2B5EF4-FFF2-40B4-BE49-F238E27FC236}">
                <a16:creationId xmlns:a16="http://schemas.microsoft.com/office/drawing/2014/main" id="{FFF2BC30-838F-4415-8C82-5206ED709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034" y="4890464"/>
            <a:ext cx="2239880" cy="175240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84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SVINEC (</a:t>
            </a:r>
            <a:r>
              <a:rPr lang="sl-SI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</a:t>
            </a:r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4E5B3448-F4FB-4336-AFA1-66B4AE6BF316}"/>
              </a:ext>
            </a:extLst>
          </p:cNvPr>
          <p:cNvSpPr/>
          <p:nvPr/>
        </p:nvSpPr>
        <p:spPr>
          <a:xfrm>
            <a:off x="390144" y="824960"/>
            <a:ext cx="6096000" cy="6129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Mehak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Krhek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Strupen 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(še posebej v obliki pare)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Modrikasto bele barve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Najmehkejša težka kovina, lahko se zvija, reže z nožem ali valja v tanke plošče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Uporaba: akumulatorji, strelivo,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povezava kablov, keramiki,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v preteklosti za vodovode,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zaščita pred sevanjem</a:t>
            </a:r>
          </a:p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2F8D109-CF8A-4263-AE9D-6EE32EFD5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22" y="910738"/>
            <a:ext cx="3344734" cy="2120793"/>
          </a:xfrm>
          <a:prstGeom prst="rect">
            <a:avLst/>
          </a:prstGeom>
        </p:spPr>
      </p:pic>
      <p:pic>
        <p:nvPicPr>
          <p:cNvPr id="10242" name="Picture 2" descr="File:Roman baths lead pipes 01.JPG - Wikimedia Commons">
            <a:extLst>
              <a:ext uri="{FF2B5EF4-FFF2-40B4-BE49-F238E27FC236}">
                <a16:creationId xmlns:a16="http://schemas.microsoft.com/office/drawing/2014/main" id="{BBC8936E-CB01-400E-9385-CCBA58AB0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470" y="4650073"/>
            <a:ext cx="2837114" cy="1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E3E97D8B-7881-4339-918E-800FFBC4A23E}"/>
              </a:ext>
            </a:extLst>
          </p:cNvPr>
          <p:cNvSpPr/>
          <p:nvPr/>
        </p:nvSpPr>
        <p:spPr>
          <a:xfrm>
            <a:off x="9074470" y="6387428"/>
            <a:ext cx="2837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400" dirty="0">
                <a:latin typeface="Calibri" panose="020F0502020204030204" pitchFamily="34" charset="0"/>
                <a:cs typeface="Calibri" panose="020F0502020204030204" pitchFamily="34" charset="0"/>
              </a:rPr>
              <a:t>Svinčeni vodovod iz časa </a:t>
            </a:r>
            <a:r>
              <a:rPr lang="sl-SI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rimljanov</a:t>
            </a:r>
            <a:endParaRPr lang="sl-S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4" name="Picture 4" descr="File:CNX Chem 17 05 Lead.png - Wikimedia Commons">
            <a:extLst>
              <a:ext uri="{FF2B5EF4-FFF2-40B4-BE49-F238E27FC236}">
                <a16:creationId xmlns:a16="http://schemas.microsoft.com/office/drawing/2014/main" id="{F632F193-444A-455E-9475-39DDB1AAB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52" y="4212314"/>
            <a:ext cx="3863418" cy="25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3A1E8BB-8F1B-4CED-AFA4-E83C32935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668" y="910737"/>
            <a:ext cx="1569628" cy="313144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5721E60-1630-4901-BB7D-F4A4E2B10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30384" flipH="1">
            <a:off x="10345145" y="3483548"/>
            <a:ext cx="1425712" cy="84724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678B936-C1C7-40C0-B024-2B3D456790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2209" y="3211298"/>
            <a:ext cx="1017280" cy="135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01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864AF744-6A3D-40FE-A75B-CE7288853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00" y="4234462"/>
            <a:ext cx="2048221" cy="2360662"/>
          </a:xfrm>
          <a:prstGeom prst="rect">
            <a:avLst/>
          </a:prstGeom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KOSITER (</a:t>
            </a:r>
            <a:r>
              <a:rPr lang="sl-SI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</a:t>
            </a:r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4E5B3448-F4FB-4336-AFA1-66B4AE6BF316}"/>
              </a:ext>
            </a:extLst>
          </p:cNvPr>
          <p:cNvSpPr/>
          <p:nvPr/>
        </p:nvSpPr>
        <p:spPr>
          <a:xfrm>
            <a:off x="390144" y="824960"/>
            <a:ext cx="5535168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Srebrnkasto svetleč siv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Na zraku ne oksidira zlahka in se upira koroziji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Dovolj mehek da ga lahko režemo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V zlitini z bakrom tvori bron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Uporaba: zaščitna prevleka drugih kovin, za preprečevanje korozije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A0FF6355-8B2D-4E43-B66D-C99B35502D08}"/>
              </a:ext>
            </a:extLst>
          </p:cNvPr>
          <p:cNvGrpSpPr/>
          <p:nvPr/>
        </p:nvGrpSpPr>
        <p:grpSpPr>
          <a:xfrm>
            <a:off x="9067419" y="3011438"/>
            <a:ext cx="2734437" cy="3588988"/>
            <a:chOff x="8787007" y="3011438"/>
            <a:chExt cx="2734437" cy="3588988"/>
          </a:xfrm>
        </p:grpSpPr>
        <p:pic>
          <p:nvPicPr>
            <p:cNvPr id="17410" name="Picture 2" descr="https://upload.wikimedia.org/wikipedia/commons/thumb/a/a8/Empty_tin_can2009-01-19.jpg/800px-Empty_tin_can2009-01-19.jpg">
              <a:extLst>
                <a:ext uri="{FF2B5EF4-FFF2-40B4-BE49-F238E27FC236}">
                  <a16:creationId xmlns:a16="http://schemas.microsoft.com/office/drawing/2014/main" id="{50F4F6B8-175D-4617-81A4-DE9BB84E2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7007" y="3011438"/>
              <a:ext cx="2734437" cy="3588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ravokotnik 7">
              <a:extLst>
                <a:ext uri="{FF2B5EF4-FFF2-40B4-BE49-F238E27FC236}">
                  <a16:creationId xmlns:a16="http://schemas.microsoft.com/office/drawing/2014/main" id="{95CBB414-E30B-4FF8-9F3E-C5D0AE63F9E6}"/>
                </a:ext>
              </a:extLst>
            </p:cNvPr>
            <p:cNvSpPr/>
            <p:nvPr/>
          </p:nvSpPr>
          <p:spPr>
            <a:xfrm rot="16200000">
              <a:off x="10072087" y="4668354"/>
              <a:ext cx="234070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l-SI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Konzerva iz čistega kositra</a:t>
              </a:r>
            </a:p>
          </p:txBody>
        </p:sp>
      </p:grpSp>
      <p:pic>
        <p:nvPicPr>
          <p:cNvPr id="17412" name="Picture 4" descr="Sn-Alpha-Beta.jpg">
            <a:extLst>
              <a:ext uri="{FF2B5EF4-FFF2-40B4-BE49-F238E27FC236}">
                <a16:creationId xmlns:a16="http://schemas.microsoft.com/office/drawing/2014/main" id="{6584FD65-6EA0-4CFF-9B11-5FFA9E975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80" y="722758"/>
            <a:ext cx="4236720" cy="261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upload.wikimedia.org/wikipedia/commons/thumb/3/36/Candlestick_made_of_Tin_by_Royal_Selangor.JPG/1024px-Candlestick_made_of_Tin_by_Royal_Selangor.JPG">
            <a:extLst>
              <a:ext uri="{FF2B5EF4-FFF2-40B4-BE49-F238E27FC236}">
                <a16:creationId xmlns:a16="http://schemas.microsoft.com/office/drawing/2014/main" id="{F7C74D36-A30C-4438-9CAF-6660349D4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48" y="4108224"/>
            <a:ext cx="3102868" cy="232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atering Can, Tin, Metal, Gardening, Casting">
            <a:extLst>
              <a:ext uri="{FF2B5EF4-FFF2-40B4-BE49-F238E27FC236}">
                <a16:creationId xmlns:a16="http://schemas.microsoft.com/office/drawing/2014/main" id="{7532BF17-0605-4C69-AA18-83D4969A9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50" y="4738019"/>
            <a:ext cx="2528711" cy="168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801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CINK (</a:t>
            </a:r>
            <a:r>
              <a:rPr lang="sl-SI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</a:t>
            </a:r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4E5B3448-F4FB-4336-AFA1-66B4AE6BF316}"/>
              </a:ext>
            </a:extLst>
          </p:cNvPr>
          <p:cNvSpPr/>
          <p:nvPr/>
        </p:nvSpPr>
        <p:spPr>
          <a:xfrm>
            <a:off x="390144" y="824960"/>
            <a:ext cx="6096000" cy="28050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Modrikasto bel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Krhek, nizko tališče, obstojen na zraku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Uporaba: pločevina za baterije, za zaščito jekla s cinkanjem, za belo barvo 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108" descr="meltal-cink-zamak">
            <a:extLst>
              <a:ext uri="{FF2B5EF4-FFF2-40B4-BE49-F238E27FC236}">
                <a16:creationId xmlns:a16="http://schemas.microsoft.com/office/drawing/2014/main" id="{1AB07921-4F75-4B4F-8839-6898D43DB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309" y="824960"/>
            <a:ext cx="2327644" cy="143056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ločevine po meri na vaš dom - Pločevine.si">
            <a:extLst>
              <a:ext uri="{FF2B5EF4-FFF2-40B4-BE49-F238E27FC236}">
                <a16:creationId xmlns:a16="http://schemas.microsoft.com/office/drawing/2014/main" id="{EA56562F-F821-4F36-AF45-3DFAD1DF3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340" y="3429000"/>
            <a:ext cx="3759708" cy="313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le:Disassembled AA zinc-carbon batteries (f01).jpg - Wikimedia Commons">
            <a:extLst>
              <a:ext uri="{FF2B5EF4-FFF2-40B4-BE49-F238E27FC236}">
                <a16:creationId xmlns:a16="http://schemas.microsoft.com/office/drawing/2014/main" id="{0D7C1DE6-9FC4-4143-AC92-6A8454842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1987" y="3429000"/>
            <a:ext cx="1654162" cy="29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ile:Akku NiZn AAA AA by NicoJenner.jpg - Wikimedia Commons">
            <a:extLst>
              <a:ext uri="{FF2B5EF4-FFF2-40B4-BE49-F238E27FC236}">
                <a16:creationId xmlns:a16="http://schemas.microsoft.com/office/drawing/2014/main" id="{AA9A5633-CFC5-4192-9B6F-6984DBF2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68" y="3429000"/>
            <a:ext cx="3405519" cy="29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412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F5404C9-2AC0-43EE-A4A1-BDEAFCA26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7752" y="3946228"/>
            <a:ext cx="2862644" cy="1977705"/>
          </a:xfrm>
          <a:prstGeom prst="rect">
            <a:avLst/>
          </a:prstGeom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NIKELJ (Ni)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4E5B3448-F4FB-4336-AFA1-66B4AE6BF316}"/>
              </a:ext>
            </a:extLst>
          </p:cNvPr>
          <p:cNvSpPr/>
          <p:nvPr/>
        </p:nvSpPr>
        <p:spPr>
          <a:xfrm>
            <a:off x="390144" y="824960"/>
            <a:ext cx="6096000" cy="28050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Srebrnkasto bela lesketajoča se kovina</a:t>
            </a: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Na zraku in v vodi zelo počasi oksidira, tudi pri visokih temperaturah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Nekateri ljudje so alergični na nikelj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Uporaba: nerjaveče jeklo, baterije, magneti</a:t>
            </a:r>
          </a:p>
        </p:txBody>
      </p:sp>
      <p:pic>
        <p:nvPicPr>
          <p:cNvPr id="14338" name="Picture 2" descr="File:Nickel sheet, 1.7 grams, 1 x 2 cm..jpg">
            <a:extLst>
              <a:ext uri="{FF2B5EF4-FFF2-40B4-BE49-F238E27FC236}">
                <a16:creationId xmlns:a16="http://schemas.microsoft.com/office/drawing/2014/main" id="{6761F41E-ABB2-4D34-A350-E74E932D2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318" y="824960"/>
            <a:ext cx="2695956" cy="269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B793794-24B0-4A72-9444-9F79A2641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864" y="4371347"/>
            <a:ext cx="1663446" cy="1661693"/>
          </a:xfrm>
          <a:prstGeom prst="rect">
            <a:avLst/>
          </a:prstGeom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B2A31432-9A9D-4B2E-A34B-AB74875818C7}"/>
              </a:ext>
            </a:extLst>
          </p:cNvPr>
          <p:cNvSpPr/>
          <p:nvPr/>
        </p:nvSpPr>
        <p:spPr>
          <a:xfrm>
            <a:off x="8687752" y="5567928"/>
            <a:ext cx="27512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Nemški kovanci iz čistega niklja</a:t>
            </a: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56192318-57BD-4727-ACEB-FE10CDC38245}"/>
              </a:ext>
            </a:extLst>
          </p:cNvPr>
          <p:cNvSpPr/>
          <p:nvPr/>
        </p:nvSpPr>
        <p:spPr>
          <a:xfrm>
            <a:off x="7328447" y="6033040"/>
            <a:ext cx="8322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sl-S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nickle</a:t>
            </a:r>
            <a:endParaRPr lang="sl-SI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44" name="Picture 8" descr="Reprap Prusa i3 3D Printer Parts X Axis Printing Head X Metal Exturder  Carriage N8 free image">
            <a:extLst>
              <a:ext uri="{FF2B5EF4-FFF2-40B4-BE49-F238E27FC236}">
                <a16:creationId xmlns:a16="http://schemas.microsoft.com/office/drawing/2014/main" id="{8C82C0D9-9368-4B89-9EF4-FF9FA5AFA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2223" y="4138441"/>
            <a:ext cx="2090754" cy="212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CC86D4C-ED0D-4B0F-8800-552E1F4BE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178" y="1114149"/>
            <a:ext cx="2125678" cy="170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ravokotnik 15">
            <a:extLst>
              <a:ext uri="{FF2B5EF4-FFF2-40B4-BE49-F238E27FC236}">
                <a16:creationId xmlns:a16="http://schemas.microsoft.com/office/drawing/2014/main" id="{4A156FB4-7D15-409F-A67C-8F6AE380C3A9}"/>
              </a:ext>
            </a:extLst>
          </p:cNvPr>
          <p:cNvSpPr/>
          <p:nvPr/>
        </p:nvSpPr>
        <p:spPr>
          <a:xfrm>
            <a:off x="10326772" y="2796824"/>
            <a:ext cx="8776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Magneti</a:t>
            </a:r>
          </a:p>
        </p:txBody>
      </p:sp>
      <p:pic>
        <p:nvPicPr>
          <p:cNvPr id="14346" name="Picture 10" descr="Royalty-Free photo: Stainless steel skeleton key lot | PickPik">
            <a:extLst>
              <a:ext uri="{FF2B5EF4-FFF2-40B4-BE49-F238E27FC236}">
                <a16:creationId xmlns:a16="http://schemas.microsoft.com/office/drawing/2014/main" id="{9E1435D7-5BC1-479B-9638-F6372C9F5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827" y="4138441"/>
            <a:ext cx="2921812" cy="212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ravokotnik 17">
            <a:extLst>
              <a:ext uri="{FF2B5EF4-FFF2-40B4-BE49-F238E27FC236}">
                <a16:creationId xmlns:a16="http://schemas.microsoft.com/office/drawing/2014/main" id="{78C22482-FD95-4CE5-8977-3B2D4AAD3BFE}"/>
              </a:ext>
            </a:extLst>
          </p:cNvPr>
          <p:cNvSpPr/>
          <p:nvPr/>
        </p:nvSpPr>
        <p:spPr>
          <a:xfrm>
            <a:off x="2842646" y="6403348"/>
            <a:ext cx="18181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Zlitina jekla in niklja</a:t>
            </a:r>
          </a:p>
        </p:txBody>
      </p:sp>
    </p:spTree>
    <p:extLst>
      <p:ext uri="{BB962C8B-B14F-4D97-AF65-F5344CB8AC3E}">
        <p14:creationId xmlns:p14="http://schemas.microsoft.com/office/powerpoint/2010/main" val="2734997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White thermometer at 36 7 | Pikrepo">
            <a:extLst>
              <a:ext uri="{FF2B5EF4-FFF2-40B4-BE49-F238E27FC236}">
                <a16:creationId xmlns:a16="http://schemas.microsoft.com/office/drawing/2014/main" id="{356C3F41-36B9-4C83-B8CB-BCB976E3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2332049"/>
            <a:ext cx="5522975" cy="424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Živo srebro (</a:t>
            </a:r>
            <a:r>
              <a:rPr lang="sl-SI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Hg</a:t>
            </a:r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4E5B3448-F4FB-4336-AFA1-66B4AE6BF316}"/>
              </a:ext>
            </a:extLst>
          </p:cNvPr>
          <p:cNvSpPr/>
          <p:nvPr/>
        </p:nvSpPr>
        <p:spPr>
          <a:xfrm>
            <a:off x="390144" y="824960"/>
            <a:ext cx="6096000" cy="44670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Modrikasto bel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Pri standardni temperaturi in tlaku v tekočem agregatnem stanju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Krhek, nizko tališče, obstojen na zraku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Strupen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Uporaba: pločevina za baterije, za zaščito jekla, včasih se je uporabljal za termometre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434" name="Picture 2" descr="Silver Liquid Mercury Hg, Grade Standard: Bio-Tech, Rs 22000 /piece | ID:  10288780312">
            <a:extLst>
              <a:ext uri="{FF2B5EF4-FFF2-40B4-BE49-F238E27FC236}">
                <a16:creationId xmlns:a16="http://schemas.microsoft.com/office/drawing/2014/main" id="{12F3685F-B4C5-4478-A3A8-B918C9ED5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23" y="886859"/>
            <a:ext cx="2731008" cy="27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118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VOLFRAM, tudi tungsten (W)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4E5B3448-F4FB-4336-AFA1-66B4AE6BF316}"/>
              </a:ext>
            </a:extLst>
          </p:cNvPr>
          <p:cNvSpPr/>
          <p:nvPr/>
        </p:nvSpPr>
        <p:spPr>
          <a:xfrm>
            <a:off x="390144" y="824960"/>
            <a:ext cx="6096000" cy="28050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Srebrnobela kovina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Zelo visoko tališče in vrelišče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Visoka gostota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Je krhek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Uporaba: žarilne nitke v žarnicah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AB6F3C0-46AE-4029-8BB6-B5B2C4593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741" y="1185984"/>
            <a:ext cx="2820707" cy="1089184"/>
          </a:xfrm>
          <a:prstGeom prst="rect">
            <a:avLst/>
          </a:prstGeom>
        </p:spPr>
      </p:pic>
      <p:pic>
        <p:nvPicPr>
          <p:cNvPr id="5126" name="Picture 6" descr="Free Images : white, incandescent light bulb, lighting, light bulb, compact  fluorescent lamp, glass, light fixture 6000x4000 - - 1553865 - Free stock  photos - PxHere">
            <a:extLst>
              <a:ext uri="{FF2B5EF4-FFF2-40B4-BE49-F238E27FC236}">
                <a16:creationId xmlns:a16="http://schemas.microsoft.com/office/drawing/2014/main" id="{B7444646-EA59-4461-AE8E-7D5913DA6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2060" y="3034448"/>
            <a:ext cx="4420099" cy="28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79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zgodovina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1E7C3EF-F9A8-4E82-948C-DDD1AF7A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53" y="780288"/>
            <a:ext cx="11400293" cy="55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63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ZLITINE ali LEGURE (osnovni kovini je dodana še ena kovina)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4E5B3448-F4FB-4336-AFA1-66B4AE6BF316}"/>
              </a:ext>
            </a:extLst>
          </p:cNvPr>
          <p:cNvSpPr/>
          <p:nvPr/>
        </p:nvSpPr>
        <p:spPr>
          <a:xfrm>
            <a:off x="390144" y="824960"/>
            <a:ext cx="11241024" cy="3186208"/>
          </a:xfrm>
          <a:prstGeom prst="rect">
            <a:avLst/>
          </a:prstGeom>
        </p:spPr>
        <p:txBody>
          <a:bodyPr wrap="square" numCol="3">
            <a:no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BRON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Zlitina bakra in 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(običajno)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kositra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Razmerje 9:1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(npr. 9 kg bakra, 1 kg kositra)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Zlitina bakra in cinka 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(običajno nad 65 % bakra)</a:t>
            </a:r>
            <a:b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CIN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Zlitina bakra, kositra, svinca, včasih antimona, Uporablja se za spajkanje</a:t>
            </a:r>
          </a:p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Image result for izdelek iz brona">
            <a:extLst>
              <a:ext uri="{FF2B5EF4-FFF2-40B4-BE49-F238E27FC236}">
                <a16:creationId xmlns:a16="http://schemas.microsoft.com/office/drawing/2014/main" id="{1AE9D0D5-DC36-4DC3-86E4-5BBD6F7AD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549" y="4348735"/>
            <a:ext cx="2572512" cy="144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Image result for medenina">
            <a:extLst>
              <a:ext uri="{FF2B5EF4-FFF2-40B4-BE49-F238E27FC236}">
                <a16:creationId xmlns:a16="http://schemas.microsoft.com/office/drawing/2014/main" id="{B22140BE-3071-4930-ADBF-CB73F50CB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728" y="4412137"/>
            <a:ext cx="1468692" cy="146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File:Loetstation Weller WTCP-S (deutsch).jpg - Wikimedia Commons">
            <a:extLst>
              <a:ext uri="{FF2B5EF4-FFF2-40B4-BE49-F238E27FC236}">
                <a16:creationId xmlns:a16="http://schemas.microsoft.com/office/drawing/2014/main" id="{19EEDD5A-208C-407C-8ED6-87C9FB75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214" y="3152898"/>
            <a:ext cx="3187898" cy="266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 descr="180px-Assorted_bronze_castings">
            <a:hlinkClick r:id="rId5"/>
            <a:extLst>
              <a:ext uri="{FF2B5EF4-FFF2-40B4-BE49-F238E27FC236}">
                <a16:creationId xmlns:a16="http://schemas.microsoft.com/office/drawing/2014/main" id="{3F07BACE-292B-4384-A514-6767520F5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65" y="3813834"/>
            <a:ext cx="1520063" cy="185797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250px-Brass">
            <a:hlinkClick r:id="rId7"/>
            <a:extLst>
              <a:ext uri="{FF2B5EF4-FFF2-40B4-BE49-F238E27FC236}">
                <a16:creationId xmlns:a16="http://schemas.microsoft.com/office/drawing/2014/main" id="{387E8467-7A50-412D-97D4-1172EE9A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796" y="2753266"/>
            <a:ext cx="2190206" cy="139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itula2-200">
            <a:extLst>
              <a:ext uri="{FF2B5EF4-FFF2-40B4-BE49-F238E27FC236}">
                <a16:creationId xmlns:a16="http://schemas.microsoft.com/office/drawing/2014/main" id="{C32766D1-3D3B-41FB-88FF-94B0FA2A4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337" y="3813834"/>
            <a:ext cx="1246783" cy="1820046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750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BRON – VAŠKA SITULA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4E5B3448-F4FB-4336-AFA1-66B4AE6BF316}"/>
              </a:ext>
            </a:extLst>
          </p:cNvPr>
          <p:cNvSpPr/>
          <p:nvPr/>
        </p:nvSpPr>
        <p:spPr>
          <a:xfrm>
            <a:off x="390144" y="824960"/>
            <a:ext cx="11241024" cy="3186208"/>
          </a:xfrm>
          <a:prstGeom prst="rect">
            <a:avLst/>
          </a:prstGeom>
        </p:spPr>
        <p:txBody>
          <a:bodyPr wrap="square" numCol="1">
            <a:no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Gre za najstarejši staroslovenski (venetski) simbol iz obdobja na prehodu iz 6. v 5. stoletje pred našim štetjem. </a:t>
            </a:r>
          </a:p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0" descr="situla2-200">
            <a:extLst>
              <a:ext uri="{FF2B5EF4-FFF2-40B4-BE49-F238E27FC236}">
                <a16:creationId xmlns:a16="http://schemas.microsoft.com/office/drawing/2014/main" id="{C32766D1-3D3B-41FB-88FF-94B0FA2A4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21" y="2191122"/>
            <a:ext cx="2687991" cy="392391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CA4F1B3-40E1-4B66-9BC5-5397D6988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841" y="2465824"/>
            <a:ext cx="8030015" cy="352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68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periodni sistem kemijskih elementov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EE3073-0757-49F8-9B02-A9773618A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6" b="2415"/>
          <a:stretch/>
        </p:blipFill>
        <p:spPr bwMode="auto">
          <a:xfrm>
            <a:off x="-1" y="548640"/>
            <a:ext cx="12094465" cy="616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420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periodni sistem kemijskih elementov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E8F9AD9-274B-4267-BA7F-C86B1D89D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46175"/>
            <a:ext cx="12144375" cy="601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72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polizdelki in izdelki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232015A-6F4E-45A5-B844-182850619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758" y="1378513"/>
            <a:ext cx="1854671" cy="177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0C54A47D-1726-431D-8322-EBEAB0C54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77" y="1682496"/>
            <a:ext cx="2187954" cy="1589685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4575142-1606-45D6-901F-B04FB2571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85" y="3465859"/>
            <a:ext cx="2474586" cy="1493000"/>
          </a:xfrm>
          <a:prstGeom prst="rect">
            <a:avLst/>
          </a:prstGeom>
        </p:spPr>
      </p:pic>
      <p:pic>
        <p:nvPicPr>
          <p:cNvPr id="13" name="Picture 2" descr="Rezultat iskanja slik za platina">
            <a:extLst>
              <a:ext uri="{FF2B5EF4-FFF2-40B4-BE49-F238E27FC236}">
                <a16:creationId xmlns:a16="http://schemas.microsoft.com/office/drawing/2014/main" id="{4D83478A-C75F-4C90-97D1-7AB7BE296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85" y="5152537"/>
            <a:ext cx="2143825" cy="159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379;p24">
            <a:extLst>
              <a:ext uri="{FF2B5EF4-FFF2-40B4-BE49-F238E27FC236}">
                <a16:creationId xmlns:a16="http://schemas.microsoft.com/office/drawing/2014/main" id="{4F16B07D-57E6-4AA7-AC52-AC84C2DE88B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4087" y="3092089"/>
            <a:ext cx="2143825" cy="149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97;p26">
            <a:extLst>
              <a:ext uri="{FF2B5EF4-FFF2-40B4-BE49-F238E27FC236}">
                <a16:creationId xmlns:a16="http://schemas.microsoft.com/office/drawing/2014/main" id="{4CA4FE6C-50A0-4184-AA6D-2A33E3AC42D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4087" y="4742759"/>
            <a:ext cx="2650411" cy="189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05FC420B-2A0F-45A3-8A61-6A3AFF1936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488" y="3159589"/>
            <a:ext cx="2042168" cy="1799270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6E5ED5BC-2C95-45C0-9442-34CD4FCC7C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88" y="1430403"/>
            <a:ext cx="1759765" cy="1759765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D13220C7-A448-47EA-9EED-A50882E001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7773" y="4958859"/>
            <a:ext cx="2288193" cy="1525462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E013D941-4D2A-487C-9F29-2B825FAAD8DE}"/>
              </a:ext>
            </a:extLst>
          </p:cNvPr>
          <p:cNvSpPr txBox="1"/>
          <p:nvPr/>
        </p:nvSpPr>
        <p:spPr>
          <a:xfrm>
            <a:off x="294731" y="930902"/>
            <a:ext cx="268884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KOVINA</a:t>
            </a:r>
            <a:b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 rudi ali samorodna)</a:t>
            </a:r>
            <a:endParaRPr lang="sl-SI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AA4057D3-18A3-4D31-BFAA-1AC363CBFAE8}"/>
              </a:ext>
            </a:extLst>
          </p:cNvPr>
          <p:cNvSpPr txBox="1"/>
          <p:nvPr/>
        </p:nvSpPr>
        <p:spPr>
          <a:xfrm>
            <a:off x="5275752" y="930902"/>
            <a:ext cx="176241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POLIZDELEK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432BA4FB-5417-43F1-B0A4-D7359A16BEFD}"/>
              </a:ext>
            </a:extLst>
          </p:cNvPr>
          <p:cNvSpPr txBox="1"/>
          <p:nvPr/>
        </p:nvSpPr>
        <p:spPr>
          <a:xfrm>
            <a:off x="9704672" y="916848"/>
            <a:ext cx="176241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IZDELEK</a:t>
            </a:r>
          </a:p>
        </p:txBody>
      </p:sp>
      <p:sp>
        <p:nvSpPr>
          <p:cNvPr id="19" name="Puščica: desno 18">
            <a:extLst>
              <a:ext uri="{FF2B5EF4-FFF2-40B4-BE49-F238E27FC236}">
                <a16:creationId xmlns:a16="http://schemas.microsoft.com/office/drawing/2014/main" id="{F2DD08E6-E8EE-41DF-8909-2DABD69BDA33}"/>
              </a:ext>
            </a:extLst>
          </p:cNvPr>
          <p:cNvSpPr/>
          <p:nvPr/>
        </p:nvSpPr>
        <p:spPr>
          <a:xfrm>
            <a:off x="3547872" y="3465859"/>
            <a:ext cx="926592" cy="679421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Puščica: desno 22">
            <a:extLst>
              <a:ext uri="{FF2B5EF4-FFF2-40B4-BE49-F238E27FC236}">
                <a16:creationId xmlns:a16="http://schemas.microsoft.com/office/drawing/2014/main" id="{3E0E37C2-0BC2-400E-B04A-07B0CCEF9FE7}"/>
              </a:ext>
            </a:extLst>
          </p:cNvPr>
          <p:cNvSpPr/>
          <p:nvPr/>
        </p:nvSpPr>
        <p:spPr>
          <a:xfrm>
            <a:off x="8174993" y="3464255"/>
            <a:ext cx="926592" cy="679421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7D340A15-D3B1-4925-8651-EB80919501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918" y="3213865"/>
            <a:ext cx="2042168" cy="17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75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polizdelki in izdelki</a:t>
            </a:r>
          </a:p>
        </p:txBody>
      </p:sp>
      <p:pic>
        <p:nvPicPr>
          <p:cNvPr id="22" name="Picture 17">
            <a:extLst>
              <a:ext uri="{FF2B5EF4-FFF2-40B4-BE49-F238E27FC236}">
                <a16:creationId xmlns:a16="http://schemas.microsoft.com/office/drawing/2014/main" id="{4E5BDF48-E007-4DDB-BCB2-A6DC2B761B8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" y="988440"/>
            <a:ext cx="2455913" cy="1964299"/>
          </a:xfrm>
          <a:prstGeom prst="rect">
            <a:avLst/>
          </a:prstGeom>
          <a:noFill/>
          <a:ln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A1D42F9F-D587-46A2-966B-5D75C9E847D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" y="3728063"/>
            <a:ext cx="2455913" cy="1964297"/>
          </a:xfrm>
          <a:prstGeom prst="rect">
            <a:avLst/>
          </a:prstGeom>
          <a:noFill/>
          <a:ln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3CE05D0F-147D-46F0-AD44-5D009ACA934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8900" y="1020927"/>
            <a:ext cx="2455913" cy="1964297"/>
          </a:xfrm>
          <a:prstGeom prst="rect">
            <a:avLst/>
          </a:prstGeom>
          <a:noFill/>
          <a:ln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BB76D0-A629-4AB8-9CAA-39232E945CF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594" y="999269"/>
            <a:ext cx="2455913" cy="196429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1AC54B72-166E-48F3-8175-4BDA5FF3A87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575" y="999269"/>
            <a:ext cx="2455913" cy="196429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42">
            <a:extLst>
              <a:ext uri="{FF2B5EF4-FFF2-40B4-BE49-F238E27FC236}">
                <a16:creationId xmlns:a16="http://schemas.microsoft.com/office/drawing/2014/main" id="{B58919DA-95AD-473B-B3E9-CFBC7A71C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152" y="3078349"/>
            <a:ext cx="12907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l-SI" altLang="sl-SI" sz="1800" b="1" dirty="0">
                <a:latin typeface="Calibri" panose="020F0502020204030204" pitchFamily="34" charset="0"/>
                <a:cs typeface="Calibri" panose="020F0502020204030204" pitchFamily="34" charset="0"/>
              </a:rPr>
              <a:t>Plošče</a:t>
            </a:r>
          </a:p>
        </p:txBody>
      </p:sp>
      <p:sp>
        <p:nvSpPr>
          <p:cNvPr id="31" name="Text Box 43">
            <a:extLst>
              <a:ext uri="{FF2B5EF4-FFF2-40B4-BE49-F238E27FC236}">
                <a16:creationId xmlns:a16="http://schemas.microsoft.com/office/drawing/2014/main" id="{AF6E679D-87E2-4825-A0AC-A6F61C055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27" y="5785486"/>
            <a:ext cx="12907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l-SI" altLang="sl-SI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Profili</a:t>
            </a:r>
          </a:p>
        </p:txBody>
      </p:sp>
      <p:sp>
        <p:nvSpPr>
          <p:cNvPr id="32" name="Text Box 44">
            <a:extLst>
              <a:ext uri="{FF2B5EF4-FFF2-40B4-BE49-F238E27FC236}">
                <a16:creationId xmlns:a16="http://schemas.microsoft.com/office/drawing/2014/main" id="{CA2D10D0-EB21-4951-9A73-049EBB6D3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34" y="3100007"/>
            <a:ext cx="20747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l-SI" altLang="sl-SI" sz="1800" b="1" dirty="0">
                <a:latin typeface="Calibri" panose="020F0502020204030204" pitchFamily="34" charset="0"/>
                <a:cs typeface="Calibri" panose="020F0502020204030204" pitchFamily="34" charset="0"/>
              </a:rPr>
              <a:t>Pločevina</a:t>
            </a:r>
          </a:p>
        </p:txBody>
      </p:sp>
      <p:pic>
        <p:nvPicPr>
          <p:cNvPr id="33" name="Picture 14">
            <a:extLst>
              <a:ext uri="{FF2B5EF4-FFF2-40B4-BE49-F238E27FC236}">
                <a16:creationId xmlns:a16="http://schemas.microsoft.com/office/drawing/2014/main" id="{FBAD2BD7-F787-40CC-887B-7D59BCF14C54}"/>
              </a:ext>
            </a:extLst>
          </p:cNvPr>
          <p:cNvPicPr>
            <a:picLocks noGrp="1" noChangeArrowheads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7112" y="3728063"/>
            <a:ext cx="2455913" cy="1964297"/>
          </a:xfrm>
          <a:noFill/>
          <a:ln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" name="Picture 30">
            <a:extLst>
              <a:ext uri="{FF2B5EF4-FFF2-40B4-BE49-F238E27FC236}">
                <a16:creationId xmlns:a16="http://schemas.microsoft.com/office/drawing/2014/main" id="{767960DD-52E5-4D9E-BA8B-3E1B2763847E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890" y="3762714"/>
            <a:ext cx="2455913" cy="196429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2">
            <a:extLst>
              <a:ext uri="{FF2B5EF4-FFF2-40B4-BE49-F238E27FC236}">
                <a16:creationId xmlns:a16="http://schemas.microsoft.com/office/drawing/2014/main" id="{D5FE2558-B0A4-4774-AC2B-7EB6C701DE68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909" y="3741056"/>
            <a:ext cx="2455913" cy="196429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1">
            <a:extLst>
              <a:ext uri="{FF2B5EF4-FFF2-40B4-BE49-F238E27FC236}">
                <a16:creationId xmlns:a16="http://schemas.microsoft.com/office/drawing/2014/main" id="{AED8145D-9EE4-4FD2-AD9E-1EB9C5BC6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488" y="5817970"/>
            <a:ext cx="12907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l-SI" altLang="sl-SI" sz="1800" b="1" dirty="0">
                <a:latin typeface="Calibri" panose="020F0502020204030204" pitchFamily="34" charset="0"/>
                <a:cs typeface="Calibri" panose="020F0502020204030204" pitchFamily="34" charset="0"/>
              </a:rPr>
              <a:t>Palice</a:t>
            </a:r>
          </a:p>
        </p:txBody>
      </p:sp>
      <p:sp>
        <p:nvSpPr>
          <p:cNvPr id="37" name="Text Box 45">
            <a:extLst>
              <a:ext uri="{FF2B5EF4-FFF2-40B4-BE49-F238E27FC236}">
                <a16:creationId xmlns:a16="http://schemas.microsoft.com/office/drawing/2014/main" id="{7C3BCADF-2300-43BB-92EC-A3980622B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2916" y="5817970"/>
            <a:ext cx="12907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l-SI" altLang="sl-SI" sz="1800" b="1" dirty="0">
                <a:latin typeface="Calibri" panose="020F0502020204030204" pitchFamily="34" charset="0"/>
                <a:cs typeface="Calibri" panose="020F0502020204030204" pitchFamily="34" charset="0"/>
              </a:rPr>
              <a:t>Cevi</a:t>
            </a:r>
          </a:p>
        </p:txBody>
      </p:sp>
      <p:sp>
        <p:nvSpPr>
          <p:cNvPr id="38" name="Text Box 46">
            <a:extLst>
              <a:ext uri="{FF2B5EF4-FFF2-40B4-BE49-F238E27FC236}">
                <a16:creationId xmlns:a16="http://schemas.microsoft.com/office/drawing/2014/main" id="{914AAA27-8ED8-4D39-8DD1-347A9953A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440" y="5800644"/>
            <a:ext cx="12907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l-SI" altLang="sl-SI" sz="1800" b="1" dirty="0">
                <a:latin typeface="Calibri" panose="020F0502020204030204" pitchFamily="34" charset="0"/>
                <a:cs typeface="Calibri" panose="020F0502020204030204" pitchFamily="34" charset="0"/>
              </a:rPr>
              <a:t>Žica</a:t>
            </a: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08453A94-9AE8-4D38-9B04-1E28696FA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6100" y="3080515"/>
            <a:ext cx="12907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l-SI" altLang="sl-SI" sz="1800" b="1" dirty="0">
                <a:latin typeface="Calibri" panose="020F0502020204030204" pitchFamily="34" charset="0"/>
                <a:cs typeface="Calibri" panose="020F0502020204030204" pitchFamily="34" charset="0"/>
              </a:rPr>
              <a:t>Folija</a:t>
            </a:r>
          </a:p>
        </p:txBody>
      </p:sp>
      <p:sp>
        <p:nvSpPr>
          <p:cNvPr id="40" name="Text Box 48">
            <a:extLst>
              <a:ext uri="{FF2B5EF4-FFF2-40B4-BE49-F238E27FC236}">
                <a16:creationId xmlns:a16="http://schemas.microsoft.com/office/drawing/2014/main" id="{8F7583F2-1D98-42DB-B47D-90C772421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739" y="3123828"/>
            <a:ext cx="18711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l-SI" altLang="sl-SI" sz="1800" b="1" dirty="0">
                <a:latin typeface="Calibri" panose="020F0502020204030204" pitchFamily="34" charset="0"/>
                <a:cs typeface="Calibri" panose="020F0502020204030204" pitchFamily="34" charset="0"/>
              </a:rPr>
              <a:t>Trakovi</a:t>
            </a:r>
          </a:p>
        </p:txBody>
      </p:sp>
    </p:spTree>
    <p:extLst>
      <p:ext uri="{BB962C8B-B14F-4D97-AF65-F5344CB8AC3E}">
        <p14:creationId xmlns:p14="http://schemas.microsoft.com/office/powerpoint/2010/main" val="3402444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ŽELEZO (Fe)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4E5B3448-F4FB-4336-AFA1-66B4AE6BF316}"/>
              </a:ext>
            </a:extLst>
          </p:cNvPr>
          <p:cNvSpPr/>
          <p:nvPr/>
        </p:nvSpPr>
        <p:spPr>
          <a:xfrm>
            <a:off x="359664" y="527304"/>
            <a:ext cx="10716768" cy="557505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Tališče na </a:t>
            </a:r>
            <a:r>
              <a:rPr lang="sl-SI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1535°C</a:t>
            </a: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Šesti najpogostejši element v vesolju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Tvori zemljino skorjo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V stiku z vodo in kisikom oksidira (rjavi)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Surovo železo se proizvaja v plavžih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Z obdelavo s kisikom in dodatkom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ogljika dobimo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jeklo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(ogljik vpliva na trdoto in trdnost)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Z dodatkom kroma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nerjavno jeklo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UPORABA: izdelava vijakov , matic,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kanalizacijskih jaškov, uteži, …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DF747869-9555-40B8-B08E-C7228CC27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530" y="711430"/>
            <a:ext cx="1985935" cy="144290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0C4E480-3E11-4BBA-9926-57DAC8674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55" y="2695404"/>
            <a:ext cx="1528819" cy="152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0A77808-23CA-4CFC-818B-3F8833DF0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728" y="703225"/>
            <a:ext cx="2687608" cy="154514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7E6EA41-CE2F-44AD-B352-65448EBE3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05" y="2512016"/>
            <a:ext cx="1653983" cy="145725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98C15A4-2074-4E1E-B95B-850BD438D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48" y="4696996"/>
            <a:ext cx="2993898" cy="202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File:EN 14399 Pre-load bolt assembly (System HR).png - Wikimedia Commons">
            <a:extLst>
              <a:ext uri="{FF2B5EF4-FFF2-40B4-BE49-F238E27FC236}">
                <a16:creationId xmlns:a16="http://schemas.microsoft.com/office/drawing/2014/main" id="{E8B88F9A-59AB-49C2-8449-93A51B0DB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959" y="2482557"/>
            <a:ext cx="753071" cy="60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le:Porsche 911 Stainless Steel (32146224400).jpg - Wikimedia Commons">
            <a:extLst>
              <a:ext uri="{FF2B5EF4-FFF2-40B4-BE49-F238E27FC236}">
                <a16:creationId xmlns:a16="http://schemas.microsoft.com/office/drawing/2014/main" id="{4483B4F9-73F4-45DA-89DB-F9C3177D6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889" y="3411768"/>
            <a:ext cx="2243327" cy="126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s Gratuites : La technologie, véhicule, mât, jaune, grue, Baukran,  armature en métal, équipement de construction 5184x3888 - - 763702 - Banque  d image gratuite - PxHere">
            <a:extLst>
              <a:ext uri="{FF2B5EF4-FFF2-40B4-BE49-F238E27FC236}">
                <a16:creationId xmlns:a16="http://schemas.microsoft.com/office/drawing/2014/main" id="{75703C39-2E2C-412C-8FEE-50A4193F5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74" y="4896477"/>
            <a:ext cx="2252342" cy="143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062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BAKER (Cu)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4E5B3448-F4FB-4336-AFA1-66B4AE6BF316}"/>
              </a:ext>
            </a:extLst>
          </p:cNvPr>
          <p:cNvSpPr/>
          <p:nvPr/>
        </p:nvSpPr>
        <p:spPr>
          <a:xfrm>
            <a:off x="390144" y="824960"/>
            <a:ext cx="7132320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Rdečerjav 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Na zraku oksidira (nastane zeleni volk, strupen)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Žilav, mehak, spada med težke kovine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Zlitina s kositrom BRON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zlitina s cinkom MEDENINA 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Dober električni in toplotni prevodnik</a:t>
            </a:r>
          </a:p>
        </p:txBody>
      </p:sp>
      <p:pic>
        <p:nvPicPr>
          <p:cNvPr id="8" name="Picture 2" descr="barvna žica za oblikovanje, 2 mm, oranžna, dolžina: 10 m NAKIT M">
            <a:extLst>
              <a:ext uri="{FF2B5EF4-FFF2-40B4-BE49-F238E27FC236}">
                <a16:creationId xmlns:a16="http://schemas.microsoft.com/office/drawing/2014/main" id="{858A3CA0-AF26-4F6F-8FD6-29C8C56C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822" y="597342"/>
            <a:ext cx="1999553" cy="199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13FB3D71-D9A2-4352-90BE-21981245485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52" y="2873216"/>
            <a:ext cx="2021470" cy="1341871"/>
          </a:xfrm>
          <a:prstGeom prst="rect">
            <a:avLst/>
          </a:prstGeom>
        </p:spPr>
      </p:pic>
      <p:pic>
        <p:nvPicPr>
          <p:cNvPr id="10" name="Picture 149" descr="250px-NatCopper">
            <a:hlinkClick r:id="rId5"/>
            <a:extLst>
              <a:ext uri="{FF2B5EF4-FFF2-40B4-BE49-F238E27FC236}">
                <a16:creationId xmlns:a16="http://schemas.microsoft.com/office/drawing/2014/main" id="{2B30014E-51BD-45F1-A9B0-F39E0C790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460" y="780222"/>
            <a:ext cx="1701055" cy="158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oin,cent,money,means of payment,copper - free image from needpix.com">
            <a:extLst>
              <a:ext uri="{FF2B5EF4-FFF2-40B4-BE49-F238E27FC236}">
                <a16:creationId xmlns:a16="http://schemas.microsoft.com/office/drawing/2014/main" id="{0E9B8853-B282-492A-9D50-D24AA1A0C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67998" y="2596896"/>
            <a:ext cx="2256912" cy="199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ree Images : statue of liberty, monument, sky, sculpture, stock  photography, cloud, national historic landmark, art, artwork 4032x3024 -  JDMirabelli - 1572891 - Free stock photos - PxHere">
            <a:extLst>
              <a:ext uri="{FF2B5EF4-FFF2-40B4-BE49-F238E27FC236}">
                <a16:creationId xmlns:a16="http://schemas.microsoft.com/office/drawing/2014/main" id="{FC4864DB-6C75-4BEF-90AD-F51AC440E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79648" y="4828032"/>
            <a:ext cx="1255777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25BEAC7C-C0FD-4CF7-B6C3-1BD354467361}"/>
              </a:ext>
            </a:extLst>
          </p:cNvPr>
          <p:cNvSpPr/>
          <p:nvPr/>
        </p:nvSpPr>
        <p:spPr>
          <a:xfrm rot="16200000">
            <a:off x="8666500" y="5601475"/>
            <a:ext cx="676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BRON</a:t>
            </a:r>
          </a:p>
        </p:txBody>
      </p:sp>
      <p:pic>
        <p:nvPicPr>
          <p:cNvPr id="12296" name="Picture 8" descr="Free Images : brass, product, metal, copper, nut 4928x3264 - - 1625204 -  Free stock photos - PxHere">
            <a:extLst>
              <a:ext uri="{FF2B5EF4-FFF2-40B4-BE49-F238E27FC236}">
                <a16:creationId xmlns:a16="http://schemas.microsoft.com/office/drawing/2014/main" id="{AF58AE18-9792-4805-BEE0-F1E673704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502" y="4828032"/>
            <a:ext cx="216328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avokotnik 15">
            <a:extLst>
              <a:ext uri="{FF2B5EF4-FFF2-40B4-BE49-F238E27FC236}">
                <a16:creationId xmlns:a16="http://schemas.microsoft.com/office/drawing/2014/main" id="{45382686-8BB6-430E-B412-E3315DAD4D59}"/>
              </a:ext>
            </a:extLst>
          </p:cNvPr>
          <p:cNvSpPr/>
          <p:nvPr/>
        </p:nvSpPr>
        <p:spPr>
          <a:xfrm rot="16200000">
            <a:off x="11110051" y="5601475"/>
            <a:ext cx="11240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  <a:t>MEDENINA</a:t>
            </a:r>
          </a:p>
        </p:txBody>
      </p:sp>
      <p:pic>
        <p:nvPicPr>
          <p:cNvPr id="12300" name="Picture 12" descr="File:Copper-press-fitting.JPG - Wikimedia Commons">
            <a:extLst>
              <a:ext uri="{FF2B5EF4-FFF2-40B4-BE49-F238E27FC236}">
                <a16:creationId xmlns:a16="http://schemas.microsoft.com/office/drawing/2014/main" id="{4B5EC165-4404-4873-A471-B8EA9A508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35" y="4596450"/>
            <a:ext cx="1724690" cy="184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3CA2E53-E574-4A3B-8363-0F7F65A6EC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4051" y="4689943"/>
            <a:ext cx="2560900" cy="1656324"/>
          </a:xfrm>
          <a:prstGeom prst="rect">
            <a:avLst/>
          </a:prstGeom>
        </p:spPr>
      </p:pic>
      <p:pic>
        <p:nvPicPr>
          <p:cNvPr id="1026" name="Picture 2" descr="Kitchen, Copper, Pots, Pans, Shelf, Inside, Interior">
            <a:extLst>
              <a:ext uri="{FF2B5EF4-FFF2-40B4-BE49-F238E27FC236}">
                <a16:creationId xmlns:a16="http://schemas.microsoft.com/office/drawing/2014/main" id="{77842EF2-5686-436E-8514-F8106EFAD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119" y="4596450"/>
            <a:ext cx="2540948" cy="181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355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700+ Free Aluminum &amp; Aluminium Images - Pixabay">
            <a:extLst>
              <a:ext uri="{FF2B5EF4-FFF2-40B4-BE49-F238E27FC236}">
                <a16:creationId xmlns:a16="http://schemas.microsoft.com/office/drawing/2014/main" id="{79B98833-A00E-4807-81B3-DA6280612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15635" y="2031727"/>
            <a:ext cx="3286221" cy="257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3209EBDE-52B4-4EC4-BDF7-6397EB4F2F96}"/>
              </a:ext>
            </a:extLst>
          </p:cNvPr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44D1C032-9F76-4746-9A36-96483F7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0"/>
            <a:ext cx="10972800" cy="548640"/>
          </a:xfrm>
        </p:spPr>
        <p:txBody>
          <a:bodyPr wrap="none" anchor="t" anchorCtr="0">
            <a:noAutofit/>
          </a:bodyPr>
          <a:lstStyle/>
          <a:p>
            <a:pPr algn="l"/>
            <a:r>
              <a:rPr lang="sl-SI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Kovine: ALUMINIJ (Al)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4E5B3448-F4FB-4336-AFA1-66B4AE6BF316}"/>
              </a:ext>
            </a:extLst>
          </p:cNvPr>
          <p:cNvSpPr/>
          <p:nvPr/>
        </p:nvSpPr>
        <p:spPr>
          <a:xfrm>
            <a:off x="390144" y="824960"/>
            <a:ext cx="6096000" cy="33590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Srebrno siv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Prožen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Srednje trd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Tali se pri </a:t>
            </a:r>
            <a:r>
              <a:rPr lang="sl-SI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658°C</a:t>
            </a:r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Prevoden</a:t>
            </a:r>
          </a:p>
          <a:p>
            <a:pPr marL="342900" indent="-34290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Uporaba: gospodinjstvo, letalstvo, zlitine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CA0B0B3-E397-4EB7-9D27-BC0827347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00" y="954226"/>
            <a:ext cx="2511552" cy="1545146"/>
          </a:xfrm>
          <a:prstGeom prst="rect">
            <a:avLst/>
          </a:prstGeom>
        </p:spPr>
      </p:pic>
      <p:pic>
        <p:nvPicPr>
          <p:cNvPr id="8" name="Picture 150" descr="File:Aluminium-4.jpg">
            <a:hlinkClick r:id="rId4"/>
            <a:extLst>
              <a:ext uri="{FF2B5EF4-FFF2-40B4-BE49-F238E27FC236}">
                <a16:creationId xmlns:a16="http://schemas.microsoft.com/office/drawing/2014/main" id="{2BC36415-4EDF-460C-82C5-1417AB863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660" y="876233"/>
            <a:ext cx="1233487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ile:Aluminium take-out tray.jpg - Wikimedia Commons">
            <a:extLst>
              <a:ext uri="{FF2B5EF4-FFF2-40B4-BE49-F238E27FC236}">
                <a16:creationId xmlns:a16="http://schemas.microsoft.com/office/drawing/2014/main" id="{C1895DFC-A28C-45F8-B783-E2BB75178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3418" y="5026674"/>
            <a:ext cx="1938520" cy="127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100+ Free Aluminium &amp; Aluminum Illustrations - Pixabay">
            <a:extLst>
              <a:ext uri="{FF2B5EF4-FFF2-40B4-BE49-F238E27FC236}">
                <a16:creationId xmlns:a16="http://schemas.microsoft.com/office/drawing/2014/main" id="{F8FFF5A3-BDD5-4EB6-AB96-4392056F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30" y="4657540"/>
            <a:ext cx="2950369" cy="164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File:Aluminio.jpg - Wikimedia Commons">
            <a:extLst>
              <a:ext uri="{FF2B5EF4-FFF2-40B4-BE49-F238E27FC236}">
                <a16:creationId xmlns:a16="http://schemas.microsoft.com/office/drawing/2014/main" id="{A848DBCF-E344-4B61-A414-898B205A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26" y="769797"/>
            <a:ext cx="1912668" cy="133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Coffee Capsule Nespresso Aluminium - Free photo on Pixabay">
            <a:extLst>
              <a:ext uri="{FF2B5EF4-FFF2-40B4-BE49-F238E27FC236}">
                <a16:creationId xmlns:a16="http://schemas.microsoft.com/office/drawing/2014/main" id="{B1DBDC12-44C2-415A-B608-B75579EF5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588" y="2740694"/>
            <a:ext cx="2160047" cy="143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File:Scott Scale 80 2011.jpg - Wikimedia Commons">
            <a:extLst>
              <a:ext uri="{FF2B5EF4-FFF2-40B4-BE49-F238E27FC236}">
                <a16:creationId xmlns:a16="http://schemas.microsoft.com/office/drawing/2014/main" id="{70789C12-AF6A-440A-81B1-F7F18CE85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0732" y="4566776"/>
            <a:ext cx="2246509" cy="17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Mikojan-Gurevič MiG-29 srbskega vojnega letalstva med vzletom">
            <a:extLst>
              <a:ext uri="{FF2B5EF4-FFF2-40B4-BE49-F238E27FC236}">
                <a16:creationId xmlns:a16="http://schemas.microsoft.com/office/drawing/2014/main" id="{73839F10-4723-4AA5-B4EE-9BE36BBF1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26460" y="5022640"/>
            <a:ext cx="2975396" cy="14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039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2577</TotalTime>
  <Words>704</Words>
  <Application>Microsoft Office PowerPoint</Application>
  <PresentationFormat>Širokozaslonsko</PresentationFormat>
  <Paragraphs>119</Paragraphs>
  <Slides>21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9" baseType="lpstr">
      <vt:lpstr>Arial</vt:lpstr>
      <vt:lpstr>Book Antiqua</vt:lpstr>
      <vt:lpstr>Calibri</vt:lpstr>
      <vt:lpstr>Lucida Sans</vt:lpstr>
      <vt:lpstr>Wingdings</vt:lpstr>
      <vt:lpstr>Wingdings 2</vt:lpstr>
      <vt:lpstr>Wingdings 3</vt:lpstr>
      <vt:lpstr>Apex</vt:lpstr>
      <vt:lpstr>KOVINE</vt:lpstr>
      <vt:lpstr>Kovine: zgodovina</vt:lpstr>
      <vt:lpstr>Kovine: periodni sistem kemijskih elementov</vt:lpstr>
      <vt:lpstr>Kovine: periodni sistem kemijskih elementov</vt:lpstr>
      <vt:lpstr>Kovine: polizdelki in izdelki</vt:lpstr>
      <vt:lpstr>Kovine: polizdelki in izdelki</vt:lpstr>
      <vt:lpstr>Kovine: ŽELEZO (Fe)</vt:lpstr>
      <vt:lpstr>Kovine: BAKER (Cu)</vt:lpstr>
      <vt:lpstr>Kovine: ALUMINIJ (Al)</vt:lpstr>
      <vt:lpstr>Kovine: ZLATO (Au)</vt:lpstr>
      <vt:lpstr>Kovine: SREBRO (Ag)</vt:lpstr>
      <vt:lpstr>Kovine: PLATINA (Pt)</vt:lpstr>
      <vt:lpstr>Kovine: TITAN (Ti)</vt:lpstr>
      <vt:lpstr>Kovine: SVINEC (Pb)</vt:lpstr>
      <vt:lpstr>Kovine: KOSITER (Sn)</vt:lpstr>
      <vt:lpstr>Kovine: CINK (Zn)</vt:lpstr>
      <vt:lpstr>Kovine: NIKELJ (Ni)</vt:lpstr>
      <vt:lpstr>Kovine: Živo srebro (Hg)</vt:lpstr>
      <vt:lpstr>Kovine: VOLFRAM, tudi tungsten (W)</vt:lpstr>
      <vt:lpstr>Kovine: ZLITINE ali LEGURE (osnovni kovini je dodana še ena kovina)</vt:lpstr>
      <vt:lpstr>Kovine: BRON – VAŠKA SITULA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HP</dc:creator>
  <cp:lastModifiedBy>HP</cp:lastModifiedBy>
  <cp:revision>103</cp:revision>
  <dcterms:created xsi:type="dcterms:W3CDTF">2020-11-08T17:41:23Z</dcterms:created>
  <dcterms:modified xsi:type="dcterms:W3CDTF">2020-12-17T20:51:39Z</dcterms:modified>
</cp:coreProperties>
</file>