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5" r:id="rId2"/>
  </p:sldMasterIdLst>
  <p:notesMasterIdLst>
    <p:notesMasterId r:id="rId10"/>
  </p:notesMasterIdLst>
  <p:sldIdLst>
    <p:sldId id="385" r:id="rId3"/>
    <p:sldId id="388" r:id="rId4"/>
    <p:sldId id="389" r:id="rId5"/>
    <p:sldId id="390" r:id="rId6"/>
    <p:sldId id="391" r:id="rId7"/>
    <p:sldId id="392" r:id="rId8"/>
    <p:sldId id="39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6565"/>
    <a:srgbClr val="C3C2C5"/>
    <a:srgbClr val="CC6600"/>
    <a:srgbClr val="A6A6A6"/>
    <a:srgbClr val="F4EE00"/>
    <a:srgbClr val="E1EFF4"/>
    <a:srgbClr val="FFC000"/>
    <a:srgbClr val="EDECF0"/>
    <a:srgbClr val="E9E7ED"/>
    <a:srgbClr val="9A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0C650-E46C-4672-B354-A5C37BAB7777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4E2FD-638D-4886-AAD9-793BCBC0A4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547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79C571-7B63-4DEB-AB69-16456237E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92F1A2C-E326-4305-92BB-8D4DFD11D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D90689A-08A2-40FA-988E-9CB765E6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C09ECD6-E1AF-4C8A-895A-397C8043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F321F64-6183-426B-BD1F-A8FCF782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006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7DAAF9-3CFC-470B-8720-F4AF4D51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C80B0AC-EC0E-4E4B-8095-E880B677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E793834-AFDB-462C-A8F2-F899C904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57123E7-AD5E-4C01-9EF9-2768B09C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0383F29-A830-492C-B4BC-9340FA9C6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249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D497163-E01B-46FF-B892-8902CC4C6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A513607-8671-498E-887E-F1E781C6D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9805B5D-A152-4926-BDB5-327F9ED1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7365137-DB44-44D9-A34A-3FDDE868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062A6E4-60E3-43AD-85D0-67FFF04F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665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6608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904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104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8308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7916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0133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07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700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64E7FE-0844-4D75-8A52-3427CE58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983B7A8-E0A1-4386-9183-8DEA8E9C8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8F22DFE-3D6A-4875-BD3B-2A2AED1A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D3CD31A-1E1C-4467-88BC-579DE0A46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AFE0947-9606-4A9E-A43F-F704C347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9794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6825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6083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279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B8F0AF-E6C6-4CD9-896F-74B3B7C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453730E-7F88-4618-928C-38CD6AD1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5C85ABC-42D8-4705-BF2A-D045477AF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60E4E62-469F-425D-B4B4-6B9795965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6D831B0-5D10-4413-B160-4788DB82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747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BA587E-B9F0-42C1-A542-CAADCB50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054BCB8-110A-4096-A942-BAE013D6E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2CB5904-8CAA-415A-801A-8255CE0CC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72C9778-FEDE-48C3-9864-587D19083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0EDB839-7D56-4FF1-B7C7-73472D35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29708C3-46C5-4490-B174-FA79293A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511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3BE6BF-C458-4CF3-B73E-0D46507E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8E4A802-B315-427B-848B-597136358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9127CAB-3D4D-4BEE-BBD4-A826596AC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6DB2959-B77B-411D-9523-0F2073EA6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9226F42-1689-4255-B05A-FDA52FDF3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B2BD8B-EE05-420B-BD32-B0B331CC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E9764B2-9907-4607-8221-3BD8AB38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7CA0820-6A07-489F-A44B-8EE3CAC6E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870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AC4AD7-8A64-4EF5-8ACA-72CA91C4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F0358A0-86FE-44F8-A6F2-7B41C894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B521D45-B2EA-4A63-946F-4EFAC120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8D8A0DB8-7A1C-4B3E-A481-106C22AB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25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7AFD54F-0FBE-44B2-A75A-7BA4ECFC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F25E3BE1-B2CB-4B47-A9E2-17848E08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C76DAA2-FC91-4008-A1DC-5984BCBC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8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BA8BFE-458C-4C99-AF48-67902BFB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66417F-C7CF-4ACF-BEFA-DFEE18E3F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06DD4BA-F223-4B35-890C-FEBBDFD72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EFCA760-38B0-4098-86B3-A0C3E46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A609EC8-DF2F-493B-906A-6EC721DF4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941296D-EE90-438F-A1F6-7BD15EDA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90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A6EF77-8D19-4AB5-A8F7-4296486F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C8530C0-E50D-4CBC-8A2B-98AAEBC0F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B8A4AB0-8F03-4F54-B3A7-C8C8AB828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9281EE1-2A38-4449-8040-F9D53492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4BB592F-AF77-4206-9BA8-8248C6B5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42C5DFC-4E81-428C-ACCA-C9DA795C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1188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88A0BFEF-1E4B-4FBA-80BA-3D453882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D5217A2-D884-4A9D-B47A-573A907AF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C4DC3B1-8D98-4BC4-BB3D-4FB225AEB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4E7A-4740-4900-B323-B2D030D257D1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2464235-2A68-4477-8168-C26AE75BB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FE02FAF-0ADF-44CC-B038-83B7B09F3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4FBD1-8DCC-47B5-8912-C56B20A038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985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A117177-F661-473E-8106-0D7EE49228A2}" type="datetimeFigureOut">
              <a:rPr lang="sl-SI" smtClean="0"/>
              <a:t>16. 11. 2020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344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l.wikipedia.org/wiki/Sila" TargetMode="External"/><Relationship Id="rId7" Type="http://schemas.microsoft.com/office/2007/relationships/hdphoto" Target="../media/hdphoto1.wdp"/><Relationship Id="rId2" Type="http://schemas.openxmlformats.org/officeDocument/2006/relationships/hyperlink" Target="http://sl.wikipedia.org/wiki/Materia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261604-7241-4539-AD15-AED273F7D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707" y="1164336"/>
            <a:ext cx="10972800" cy="1828800"/>
          </a:xfrm>
        </p:spPr>
        <p:txBody>
          <a:bodyPr/>
          <a:lstStyle/>
          <a:p>
            <a:r>
              <a:rPr lang="sl-SI" sz="11500" b="1" dirty="0">
                <a:gradFill>
                  <a:gsLst>
                    <a:gs pos="0">
                      <a:schemeClr val="accent1">
                        <a:tint val="73000"/>
                        <a:satMod val="145000"/>
                        <a:lumMod val="53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KOVINE</a:t>
            </a:r>
            <a:endParaRPr lang="sl-SI" b="1" dirty="0">
              <a:gradFill>
                <a:gsLst>
                  <a:gs pos="0">
                    <a:schemeClr val="accent1">
                      <a:tint val="73000"/>
                      <a:satMod val="145000"/>
                      <a:lumMod val="53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B7C131A-DE90-4E71-B2BF-BEDA8F3F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209778"/>
            <a:ext cx="8534400" cy="1752600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Lastnosti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59FE1-F6FE-4145-A8C1-7F5A01E7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02" y="3918935"/>
            <a:ext cx="2474586" cy="1493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F789E86-2267-4DCC-95D6-A0DCCE93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973" y="3712856"/>
            <a:ext cx="1990725" cy="1819275"/>
          </a:xfrm>
          <a:prstGeom prst="rect">
            <a:avLst/>
          </a:prstGeom>
        </p:spPr>
      </p:pic>
      <p:pic>
        <p:nvPicPr>
          <p:cNvPr id="2052" name="Picture 4" descr="Metals &amp; Mining | Crowe Kazakhstan">
            <a:extLst>
              <a:ext uri="{FF2B5EF4-FFF2-40B4-BE49-F238E27FC236}">
                <a16:creationId xmlns:a16="http://schemas.microsoft.com/office/drawing/2014/main" id="{3B01DB8F-F795-4C85-AF15-D93E609D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76" y="4464030"/>
            <a:ext cx="2865120" cy="163785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9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Železne  in  neželezne kovine</a:t>
            </a:r>
            <a:b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A5FB595-CDE1-4407-87CC-EFC28F2A60C6}"/>
              </a:ext>
            </a:extLst>
          </p:cNvPr>
          <p:cNvSpPr txBox="1">
            <a:spLocks noChangeArrowheads="1"/>
          </p:cNvSpPr>
          <p:nvPr/>
        </p:nvSpPr>
        <p:spPr>
          <a:xfrm>
            <a:off x="1715911" y="805392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Železne</a:t>
            </a:r>
            <a:r>
              <a:rPr lang="sl-SI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sl-SI" sz="3200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sl-SI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sl-SI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neželezne kovine</a:t>
            </a:r>
            <a:endParaRPr lang="en-US" u="sng"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49">
            <a:extLst>
              <a:ext uri="{FF2B5EF4-FFF2-40B4-BE49-F238E27FC236}">
                <a16:creationId xmlns:a16="http://schemas.microsoft.com/office/drawing/2014/main" id="{17B01889-155F-4DB3-8772-C3225828428C}"/>
              </a:ext>
            </a:extLst>
          </p:cNvPr>
          <p:cNvSpPr>
            <a:spLocks noChangeArrowheads="1"/>
          </p:cNvSpPr>
          <p:nvPr/>
        </p:nvSpPr>
        <p:spPr bwMode="auto">
          <a:xfrm rot="2678336">
            <a:off x="1513785" y="1557866"/>
            <a:ext cx="315913" cy="781050"/>
          </a:xfrm>
          <a:prstGeom prst="downArrow">
            <a:avLst>
              <a:gd name="adj1" fmla="val 50000"/>
              <a:gd name="adj2" fmla="val 61809"/>
            </a:avLst>
          </a:prstGeom>
          <a:solidFill>
            <a:srgbClr val="EDEC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AutoShape 50">
            <a:extLst>
              <a:ext uri="{FF2B5EF4-FFF2-40B4-BE49-F238E27FC236}">
                <a16:creationId xmlns:a16="http://schemas.microsoft.com/office/drawing/2014/main" id="{F4B32766-14CD-407C-9C85-9E1A77BE39EA}"/>
              </a:ext>
            </a:extLst>
          </p:cNvPr>
          <p:cNvSpPr>
            <a:spLocks noChangeArrowheads="1"/>
          </p:cNvSpPr>
          <p:nvPr/>
        </p:nvSpPr>
        <p:spPr bwMode="auto">
          <a:xfrm rot="20385469">
            <a:off x="2926290" y="1726105"/>
            <a:ext cx="311150" cy="833438"/>
          </a:xfrm>
          <a:prstGeom prst="downArrow">
            <a:avLst>
              <a:gd name="adj1" fmla="val 50000"/>
              <a:gd name="adj2" fmla="val 66964"/>
            </a:avLst>
          </a:prstGeom>
          <a:solidFill>
            <a:srgbClr val="A6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51">
            <a:extLst>
              <a:ext uri="{FF2B5EF4-FFF2-40B4-BE49-F238E27FC236}">
                <a16:creationId xmlns:a16="http://schemas.microsoft.com/office/drawing/2014/main" id="{2D74BB8C-20ED-4F24-A29A-85AF57CDE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812" y="2650944"/>
            <a:ext cx="1676400" cy="2699952"/>
          </a:xfrm>
          <a:prstGeom prst="rect">
            <a:avLst/>
          </a:prstGeom>
          <a:noFill/>
          <a:ln w="571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800" b="1" dirty="0">
                <a:solidFill>
                  <a:srgbClr val="A6A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Lito železo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Ulivanje različnih predmetov zapletenih</a:t>
            </a:r>
            <a:b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oblik</a:t>
            </a:r>
            <a:endParaRPr lang="en-US" altLang="sl-SI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2">
            <a:extLst>
              <a:ext uri="{FF2B5EF4-FFF2-40B4-BE49-F238E27FC236}">
                <a16:creationId xmlns:a16="http://schemas.microsoft.com/office/drawing/2014/main" id="{7F3754B1-9114-4455-BBBF-6E0E5D285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88" y="2390424"/>
            <a:ext cx="1789113" cy="3500171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600000"/>
            </a:lightRig>
          </a:scene3d>
          <a:sp3d prstMaterial="matte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8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Jeklo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Veliko vrst,  z dodatki ogljika in kovin (legure) </a:t>
            </a:r>
            <a:b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dobimo po lastnostih različna jekla za različne uporabe</a:t>
            </a:r>
            <a:endParaRPr lang="en-US" altLang="sl-SI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54">
            <a:extLst>
              <a:ext uri="{FF2B5EF4-FFF2-40B4-BE49-F238E27FC236}">
                <a16:creationId xmlns:a16="http://schemas.microsoft.com/office/drawing/2014/main" id="{26F85378-6FE8-4427-9719-A0B313C0F22D}"/>
              </a:ext>
            </a:extLst>
          </p:cNvPr>
          <p:cNvSpPr>
            <a:spLocks noChangeArrowheads="1"/>
          </p:cNvSpPr>
          <p:nvPr/>
        </p:nvSpPr>
        <p:spPr bwMode="auto">
          <a:xfrm rot="19165144">
            <a:off x="8037558" y="1822541"/>
            <a:ext cx="330200" cy="693737"/>
          </a:xfrm>
          <a:prstGeom prst="downArrow">
            <a:avLst>
              <a:gd name="adj1" fmla="val 50000"/>
              <a:gd name="adj2" fmla="val 52524"/>
            </a:avLst>
          </a:prstGeom>
          <a:solidFill>
            <a:srgbClr val="E1EFF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AutoShape 56">
            <a:extLst>
              <a:ext uri="{FF2B5EF4-FFF2-40B4-BE49-F238E27FC236}">
                <a16:creationId xmlns:a16="http://schemas.microsoft.com/office/drawing/2014/main" id="{B2F422C3-340D-439F-B297-5A839509A1A8}"/>
              </a:ext>
            </a:extLst>
          </p:cNvPr>
          <p:cNvSpPr>
            <a:spLocks noChangeArrowheads="1"/>
          </p:cNvSpPr>
          <p:nvPr/>
        </p:nvSpPr>
        <p:spPr bwMode="auto">
          <a:xfrm rot="17588495">
            <a:off x="9274139" y="1613924"/>
            <a:ext cx="325438" cy="838200"/>
          </a:xfrm>
          <a:prstGeom prst="downArrow">
            <a:avLst>
              <a:gd name="adj1" fmla="val 50000"/>
              <a:gd name="adj2" fmla="val 64390"/>
            </a:avLst>
          </a:prstGeom>
          <a:solidFill>
            <a:srgbClr val="F4EE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3" name="AutoShape 58">
            <a:extLst>
              <a:ext uri="{FF2B5EF4-FFF2-40B4-BE49-F238E27FC236}">
                <a16:creationId xmlns:a16="http://schemas.microsoft.com/office/drawing/2014/main" id="{264DEAE5-822A-49C5-A3B5-37077BBEEA49}"/>
              </a:ext>
            </a:extLst>
          </p:cNvPr>
          <p:cNvSpPr>
            <a:spLocks noChangeArrowheads="1"/>
          </p:cNvSpPr>
          <p:nvPr/>
        </p:nvSpPr>
        <p:spPr bwMode="auto">
          <a:xfrm rot="2746214">
            <a:off x="6185928" y="1794425"/>
            <a:ext cx="330200" cy="809625"/>
          </a:xfrm>
          <a:prstGeom prst="downArrow">
            <a:avLst>
              <a:gd name="adj1" fmla="val 50000"/>
              <a:gd name="adj2" fmla="val 6129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8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id="{FDB36C3D-71CD-45DF-8712-F6F3BBF7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705" y="2630059"/>
            <a:ext cx="3162183" cy="366218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 numCol="2">
            <a:no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Težke kovine</a:t>
            </a:r>
            <a:br>
              <a:rPr lang="sl-SI" altLang="sl-SI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 kg/</a:t>
            </a:r>
            <a:r>
              <a:rPr lang="sl-SI" altLang="sl-SI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sl-SI" altLang="sl-SI" sz="2000" b="1" baseline="30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sl-SI" altLang="sl-SI" sz="20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 (Cu)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Svinec (</a:t>
            </a:r>
            <a:r>
              <a:rPr lang="sl-SI" altLang="sl-SI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Nikelj (Ni)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Kositer (</a:t>
            </a:r>
            <a:r>
              <a:rPr lang="sl-SI" altLang="sl-SI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Cink (</a:t>
            </a:r>
            <a:r>
              <a:rPr lang="sl-SI" altLang="sl-SI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Volfram (W)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Živo srebro (</a:t>
            </a:r>
            <a:r>
              <a:rPr lang="sl-SI" altLang="sl-SI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sl-SI" alt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Krom (</a:t>
            </a:r>
            <a:r>
              <a:rPr lang="sl-SI" altLang="sl-SI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Molibden (Mo)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Kobalt (Co)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Vanadij (V)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sl-SI" altLang="sl-SI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sl-SI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60">
            <a:extLst>
              <a:ext uri="{FF2B5EF4-FFF2-40B4-BE49-F238E27FC236}">
                <a16:creationId xmlns:a16="http://schemas.microsoft.com/office/drawing/2014/main" id="{DE82A0DB-1FA3-49D3-87A5-7C7DE5101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311" y="2550784"/>
            <a:ext cx="1866900" cy="3530948"/>
          </a:xfrm>
          <a:prstGeom prst="rect">
            <a:avLst/>
          </a:prstGeom>
          <a:noFill/>
          <a:ln w="57150">
            <a:solidFill>
              <a:srgbClr val="E1EFF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Lahke kovine</a:t>
            </a:r>
          </a:p>
          <a:p>
            <a:pPr lvl="0" fontAlgn="base">
              <a:spcBef>
                <a:spcPts val="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 kg/</a:t>
            </a:r>
            <a:r>
              <a:rPr lang="sl-SI" altLang="sl-SI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sl-SI" altLang="sl-SI" sz="2000" b="1" baseline="30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sl-SI" altLang="sl-SI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Aluminij (Al)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 (Ti)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Magnezij (Mg)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Natrij (Na)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Litij (Li)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Kalcij (Ca)</a:t>
            </a:r>
            <a:endParaRPr lang="sl-SI" altLang="sl-SI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62">
            <a:extLst>
              <a:ext uri="{FF2B5EF4-FFF2-40B4-BE49-F238E27FC236}">
                <a16:creationId xmlns:a16="http://schemas.microsoft.com/office/drawing/2014/main" id="{8F143790-9645-495A-A3A6-FD5E024C8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960" y="2093984"/>
            <a:ext cx="1866900" cy="4315779"/>
          </a:xfrm>
          <a:prstGeom prst="rect">
            <a:avLst/>
          </a:prstGeom>
          <a:noFill/>
          <a:ln w="57150">
            <a:solidFill>
              <a:srgbClr val="F4EE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2800" b="1" dirty="0">
                <a:solidFill>
                  <a:srgbClr val="F4E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Plemenite kovine</a:t>
            </a:r>
            <a:br>
              <a:rPr lang="sl-SI" altLang="sl-SI" sz="2800" b="1" dirty="0">
                <a:solidFill>
                  <a:srgbClr val="F4E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b="1" dirty="0">
                <a:solidFill>
                  <a:srgbClr val="F4E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(žlahtne)</a:t>
            </a:r>
            <a:endParaRPr lang="sl-SI" altLang="sl-SI" sz="2800" b="1" dirty="0">
              <a:solidFill>
                <a:srgbClr val="F4E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sl-SI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Zlato</a:t>
            </a:r>
            <a:r>
              <a:rPr lang="it-IT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sl-SI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it-IT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sl-SI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Srebro</a:t>
            </a:r>
            <a:r>
              <a:rPr lang="it-IT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(Ag)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it-IT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Platina (</a:t>
            </a:r>
            <a:r>
              <a:rPr lang="it-IT" altLang="sl-SI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it-IT" alt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l-SI" altLang="sl-SI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nl-NL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aladi</a:t>
            </a: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(Pd)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nl-NL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rutenij</a:t>
            </a: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l-SI" altLang="sl-SI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nl-NL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rodij</a:t>
            </a: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l-SI" altLang="sl-SI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</a:t>
            </a: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nl-NL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osmij </a:t>
            </a: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NL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ridij</a:t>
            </a:r>
            <a:r>
              <a:rPr lang="sl-SI" altLang="sl-SI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(Ir)</a:t>
            </a:r>
            <a:endParaRPr lang="it-IT" altLang="sl-SI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6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Neželezne kovine – težke, lahke in plemenite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F317E03C-3B2E-4923-9C5F-127AA3D1AAC0}"/>
              </a:ext>
            </a:extLst>
          </p:cNvPr>
          <p:cNvSpPr/>
          <p:nvPr/>
        </p:nvSpPr>
        <p:spPr>
          <a:xfrm>
            <a:off x="2755392" y="4634398"/>
            <a:ext cx="8948928" cy="2029532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buClrTx/>
              <a:buSzTx/>
              <a:buNone/>
            </a:pPr>
            <a:r>
              <a:rPr lang="sl-SI" altLang="sl-SI" sz="2800" b="1" dirty="0">
                <a:solidFill>
                  <a:srgbClr val="F4E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Plemenite kovine (žlahtne)</a:t>
            </a:r>
          </a:p>
          <a:p>
            <a:pPr fontAlgn="base">
              <a:spcAft>
                <a:spcPct val="0"/>
              </a:spcAft>
            </a:pP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Večinoma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samorodne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(v naravi se pojavljajo v čisti obliki),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redke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dragocene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kemijsko manj aktivne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imajo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specifičen visoki lesk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b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Danes so zelo pomembne v industrijski proizvodnji. </a:t>
            </a:r>
            <a:b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sl-SI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Zanimivost: sem so včasih uvrščali tudi aluminij.</a:t>
            </a:r>
            <a:endParaRPr lang="sl-SI" sz="2400" kern="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sl-SI" altLang="sl-SI" sz="2400" b="1" dirty="0">
              <a:solidFill>
                <a:srgbClr val="F4E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CC6AF07C-5153-462D-8D55-5C3CAA1F41F8}"/>
              </a:ext>
            </a:extLst>
          </p:cNvPr>
          <p:cNvSpPr/>
          <p:nvPr/>
        </p:nvSpPr>
        <p:spPr>
          <a:xfrm>
            <a:off x="2755392" y="2630614"/>
            <a:ext cx="9704832" cy="170974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buClrTx/>
              <a:buSzTx/>
              <a:buNone/>
            </a:pPr>
            <a:r>
              <a:rPr lang="sl-SI" altLang="sl-SI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Lahke kovine</a:t>
            </a:r>
          </a:p>
          <a:p>
            <a:pPr lvl="0" fontAlgn="base">
              <a:spcAft>
                <a:spcPct val="0"/>
              </a:spcAft>
              <a:buClrTx/>
              <a:buSzTx/>
              <a:buNone/>
            </a:pPr>
            <a:r>
              <a:rPr lang="sl-SI" altLang="sl-SI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 kg/</a:t>
            </a:r>
            <a:r>
              <a:rPr lang="sl-SI" altLang="sl-SI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l-SI" altLang="sl-SI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l-SI" altLang="sl-SI" sz="2400" b="1" baseline="30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l-SI" altLang="sl-SI" sz="2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sl-SI" sz="20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(oz. &lt; 5 g/</a:t>
            </a:r>
            <a:r>
              <a:rPr lang="sl-SI" sz="2000" kern="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cm</a:t>
            </a:r>
            <a:r>
              <a:rPr lang="sl-SI" sz="2000" kern="0" baseline="30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sl-SI" sz="20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</a:p>
          <a:p>
            <a:pPr lvl="0" fontAlgn="base">
              <a:spcAft>
                <a:spcPct val="0"/>
              </a:spcAft>
              <a:buClrTx/>
              <a:buSzTx/>
              <a:buNone/>
            </a:pP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Z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relativno majhno gostoto 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atomsko težo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b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sl-SI" sz="20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Aluminij kljub temu strupen (toksičen). </a:t>
            </a:r>
          </a:p>
          <a:p>
            <a:pPr lvl="0" fontAlgn="base">
              <a:spcAft>
                <a:spcPct val="0"/>
              </a:spcAft>
              <a:buClrTx/>
              <a:buSzTx/>
              <a:buNone/>
            </a:pPr>
            <a:endParaRPr lang="sl-SI" altLang="sl-SI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346B0863-8071-46B4-BDF5-B6EFFEAC4D92}"/>
              </a:ext>
            </a:extLst>
          </p:cNvPr>
          <p:cNvSpPr/>
          <p:nvPr/>
        </p:nvSpPr>
        <p:spPr>
          <a:xfrm>
            <a:off x="2755392" y="543604"/>
            <a:ext cx="9314688" cy="19984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sl-SI" altLang="sl-SI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Težke kovine</a:t>
            </a:r>
            <a:br>
              <a:rPr lang="sl-SI" altLang="sl-SI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 kg/</a:t>
            </a:r>
            <a:r>
              <a:rPr lang="sl-SI" altLang="sl-SI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sl-SI" altLang="sl-SI" sz="2000" b="1" baseline="30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l-SI" altLang="sl-SI" sz="2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(oz. &gt; 5 g/</a:t>
            </a:r>
            <a:r>
              <a:rPr lang="sl-SI" sz="2000" kern="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cm</a:t>
            </a:r>
            <a:r>
              <a:rPr lang="sl-SI" sz="2000" kern="0" baseline="30000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sl-SI" sz="20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b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Z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relativno veliko gostoto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atomsko težo 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vrstnim (atomskim) številom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Nekatere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zelo strupene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druge </a:t>
            </a:r>
            <a:r>
              <a:rPr lang="sl-SI" sz="24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strupene v večjih količinah</a:t>
            </a:r>
            <a: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br>
              <a:rPr lang="sl-SI" sz="24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sl-SI" sz="20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Med težke kovine bi lahko uvrstili tudi </a:t>
            </a:r>
            <a:r>
              <a:rPr lang="sl-SI" sz="2000" b="1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železo</a:t>
            </a:r>
            <a:r>
              <a:rPr lang="sl-SI" sz="2000" kern="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vendar ima v tehniki poseben pomen.</a:t>
            </a:r>
          </a:p>
          <a:p>
            <a:pPr fontAlgn="base">
              <a:spcAft>
                <a:spcPct val="0"/>
              </a:spcAft>
              <a:buClrTx/>
              <a:buSzTx/>
              <a:buNone/>
            </a:pPr>
            <a:endParaRPr lang="sl-SI" altLang="sl-SI" sz="24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File:Fieberthermometermessspitzen.jpg - Wikimedia Commons">
            <a:extLst>
              <a:ext uri="{FF2B5EF4-FFF2-40B4-BE49-F238E27FC236}">
                <a16:creationId xmlns:a16="http://schemas.microsoft.com/office/drawing/2014/main" id="{EF829104-48B6-4F8F-8892-B50CDDA8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604"/>
            <a:ext cx="2621280" cy="185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ld, liquid, bar, beverage, drink, blue, beer, alcohol, alcoholic, party, cans, pub, 312, soft drink, bud light">
            <a:extLst>
              <a:ext uri="{FF2B5EF4-FFF2-40B4-BE49-F238E27FC236}">
                <a16:creationId xmlns:a16="http://schemas.microsoft.com/office/drawing/2014/main" id="{80824DD1-D385-4D0D-B557-0D0E2F4D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2401824"/>
            <a:ext cx="2609088" cy="223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ile:Gold bullion bars.jpg">
            <a:extLst>
              <a:ext uri="{FF2B5EF4-FFF2-40B4-BE49-F238E27FC236}">
                <a16:creationId xmlns:a16="http://schemas.microsoft.com/office/drawing/2014/main" id="{B551F3F2-9CC9-4EC0-8D3E-202B7B19D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" y="4634398"/>
            <a:ext cx="2633472" cy="222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8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Prevodnost in korozija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4A6CE78-9C17-4BA6-8FAC-2DFB0938FAEC}"/>
              </a:ext>
            </a:extLst>
          </p:cNvPr>
          <p:cNvSpPr txBox="1">
            <a:spLocks noChangeArrowheads="1"/>
          </p:cNvSpPr>
          <p:nvPr/>
        </p:nvSpPr>
        <p:spPr>
          <a:xfrm>
            <a:off x="164592" y="959035"/>
            <a:ext cx="7566025" cy="700087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Električna in toplotna prevodnost</a:t>
            </a:r>
            <a:r>
              <a:rPr lang="sl-SI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kovine so večinoma dobri električni in toplotni prevodniki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C7AD006-6241-4ED6-976B-3A7A7D035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12" y="2024000"/>
            <a:ext cx="82296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Oksidacija </a:t>
            </a:r>
            <a:r>
              <a:rPr lang="sl-SI" sz="24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(korozija in rja)</a:t>
            </a:r>
            <a:endParaRPr lang="sl-SI" sz="2800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sl-SI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kovine se iz okolice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kemijsko veže kisik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oksidacija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 površini nastane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kovinski oksid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pri nekaterih kovinah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 oksida zaščiti kovino pred </a:t>
            </a:r>
            <a:r>
              <a:rPr lang="sl-SI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nadaljno</a:t>
            </a:r>
            <a:b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oksidacijo, t.i. </a:t>
            </a:r>
            <a:r>
              <a:rPr lang="sl-SI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pasivacija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aluminij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baker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...)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pri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železnih kovinah (jekla)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imenujemo kovinski oksid kar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rja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ki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porozna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prepušča zrak in vodo, zato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rjavenje nadaljuje v globino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rjaveči izdelki, če jih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zaščitimo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lakiranje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kromanje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...),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propadajo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jekla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lahko pred korozijo zaščitimo tudi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dodatki ob pridelavi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legure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kovinski oksidi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imajo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drugačne lastnosti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 kovina </a:t>
            </a:r>
            <a:b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(večinoma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električno neprevodni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File:Rust Bolt.JPG - Wikimedia Commons">
            <a:extLst>
              <a:ext uri="{FF2B5EF4-FFF2-40B4-BE49-F238E27FC236}">
                <a16:creationId xmlns:a16="http://schemas.microsoft.com/office/drawing/2014/main" id="{4E9BBAC1-57D6-44B0-B8BE-88EB376CB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/>
          <a:stretch/>
        </p:blipFill>
        <p:spPr bwMode="auto">
          <a:xfrm>
            <a:off x="9947728" y="4718304"/>
            <a:ext cx="1604589" cy="146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CA0CD6D-F6CA-4824-8D14-F804C4B3E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19" y="4557658"/>
            <a:ext cx="1594490" cy="162763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18AF56E-55AC-4A05-B692-69E9D5F2B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695" y="750756"/>
            <a:ext cx="2229481" cy="132982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2CB230-7176-4D60-A899-BDEEB4032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742" y="2900623"/>
            <a:ext cx="3572902" cy="1466986"/>
          </a:xfrm>
          <a:prstGeom prst="rect">
            <a:avLst/>
          </a:prstGeom>
        </p:spPr>
      </p:pic>
      <p:pic>
        <p:nvPicPr>
          <p:cNvPr id="1044" name="Picture 20" descr="File:Tesla coil spark(1).jpg">
            <a:extLst>
              <a:ext uri="{FF2B5EF4-FFF2-40B4-BE49-F238E27FC236}">
                <a16:creationId xmlns:a16="http://schemas.microsoft.com/office/drawing/2014/main" id="{7C9825E2-462B-4170-92D3-72DCD1EE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87" y="750756"/>
            <a:ext cx="1437400" cy="147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0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Taljivost in taljenje</a:t>
            </a:r>
          </a:p>
        </p:txBody>
      </p:sp>
      <p:graphicFrame>
        <p:nvGraphicFramePr>
          <p:cNvPr id="8" name="Group 111">
            <a:extLst>
              <a:ext uri="{FF2B5EF4-FFF2-40B4-BE49-F238E27FC236}">
                <a16:creationId xmlns:a16="http://schemas.microsoft.com/office/drawing/2014/main" id="{EC57B333-75BA-4243-8955-4335F67BA0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229360"/>
              </p:ext>
            </p:extLst>
          </p:nvPr>
        </p:nvGraphicFramePr>
        <p:xfrm>
          <a:off x="512001" y="2483448"/>
          <a:ext cx="8888414" cy="1076325"/>
        </p:xfrm>
        <a:graphic>
          <a:graphicData uri="http://schemas.openxmlformats.org/drawingml/2006/table">
            <a:tbl>
              <a:tblPr/>
              <a:tblGrid>
                <a:gridCol w="1311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46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9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5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83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70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Kovina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živo srebro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aluminij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baker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železo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niobij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molibden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volfram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Temp. tališča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- 39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°</a:t>
                      </a: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658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°</a:t>
                      </a: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1083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°</a:t>
                      </a: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1535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°</a:t>
                      </a: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2500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°</a:t>
                      </a: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2620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°</a:t>
                      </a: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3410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°</a:t>
                      </a: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33">
            <a:extLst>
              <a:ext uri="{FF2B5EF4-FFF2-40B4-BE49-F238E27FC236}">
                <a16:creationId xmlns:a16="http://schemas.microsoft.com/office/drawing/2014/main" id="{E3835A6F-5A01-49A6-A6B7-E0A1C3E33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65" y="823088"/>
            <a:ext cx="82296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Taljivost in taljenje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ob segrevanju se kovine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stalijo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 ohlajanjem pa zopet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strdijo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kvaliteta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kovin se s taljenjem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slabša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recikliranje kovin!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vsaka kovina ima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drugo temperaturo tališča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(pomembno za reciklažo)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35">
            <a:extLst>
              <a:ext uri="{FF2B5EF4-FFF2-40B4-BE49-F238E27FC236}">
                <a16:creationId xmlns:a16="http://schemas.microsoft.com/office/drawing/2014/main" id="{E2A92370-BFA5-4785-8E1C-85CB71544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06" y="3873470"/>
            <a:ext cx="979271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blizu tališča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kovine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zmehčajo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tekoče lahko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ulivamo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pri vrelišču pa </a:t>
            </a:r>
            <a:r>
              <a:rPr lang="sl-SI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naparevamo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Group 116">
            <a:extLst>
              <a:ext uri="{FF2B5EF4-FFF2-40B4-BE49-F238E27FC236}">
                <a16:creationId xmlns:a16="http://schemas.microsoft.com/office/drawing/2014/main" id="{11384DE4-C47C-4706-92B3-4E0E536B9B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806346"/>
              </p:ext>
            </p:extLst>
          </p:nvPr>
        </p:nvGraphicFramePr>
        <p:xfrm>
          <a:off x="499872" y="4399568"/>
          <a:ext cx="8888413" cy="1916368"/>
        </p:xfrm>
        <a:graphic>
          <a:graphicData uri="http://schemas.openxmlformats.org/drawingml/2006/table">
            <a:tbl>
              <a:tblPr/>
              <a:tblGrid>
                <a:gridCol w="1681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4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9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1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1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STANJE KOV.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TRDO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ZMEHČANO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TEKOČE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PLINASTO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ahoma" pitchFamily="34" charset="0"/>
                        </a:rPr>
                        <a:t>OBDELAVA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Rezanje, vrtanje, struženje, žaganje, hladno valjanje, stiskanje, kovanje, vlečenje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Vroče valjanje, kovanje, vlečenje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Litje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Naparevanje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22" marB="468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AutoShape 57">
            <a:extLst>
              <a:ext uri="{FF2B5EF4-FFF2-40B4-BE49-F238E27FC236}">
                <a16:creationId xmlns:a16="http://schemas.microsoft.com/office/drawing/2014/main" id="{E680C4B0-5E2D-4EA3-8B02-A4EFDA916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39" y="6083367"/>
            <a:ext cx="8876284" cy="465138"/>
          </a:xfrm>
          <a:prstGeom prst="rightArrow">
            <a:avLst>
              <a:gd name="adj1" fmla="val 50000"/>
              <a:gd name="adj2" fmla="val 431399"/>
            </a:avLst>
          </a:prstGeom>
          <a:gradFill flip="none" rotWithShape="0">
            <a:gsLst>
              <a:gs pos="0">
                <a:srgbClr val="4D0000">
                  <a:lumMod val="99000"/>
                  <a:alpha val="54000"/>
                </a:srgbClr>
              </a:gs>
              <a:gs pos="100000">
                <a:srgbClr val="FF0000">
                  <a:alpha val="39000"/>
                </a:srgbClr>
              </a:gs>
            </a:gsLst>
            <a:lin ang="5400000" scaled="1"/>
            <a:tileRect/>
          </a:gradFill>
          <a:ln w="9525">
            <a:solidFill>
              <a:schemeClr val="tx1">
                <a:alpha val="48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l-SI" altLang="sl-SI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56">
            <a:extLst>
              <a:ext uri="{FF2B5EF4-FFF2-40B4-BE49-F238E27FC236}">
                <a16:creationId xmlns:a16="http://schemas.microsoft.com/office/drawing/2014/main" id="{9A93A332-C290-40C6-AD44-D8F94C912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380" y="6315936"/>
            <a:ext cx="3529012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Temperatura  [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°</a:t>
            </a:r>
            <a:r>
              <a:rPr lang="sl-SI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C]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50" name="Picture 2" descr="File:Iron -melting.JPG - Wikimedia Commons">
            <a:extLst>
              <a:ext uri="{FF2B5EF4-FFF2-40B4-BE49-F238E27FC236}">
                <a16:creationId xmlns:a16="http://schemas.microsoft.com/office/drawing/2014/main" id="{6C56B43C-3B94-4B5C-84D7-ECAD8DEC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256" y="760966"/>
            <a:ext cx="2340037" cy="17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Migpipe.jpg - Wikimedia Commons">
            <a:extLst>
              <a:ext uri="{FF2B5EF4-FFF2-40B4-BE49-F238E27FC236}">
                <a16:creationId xmlns:a16="http://schemas.microsoft.com/office/drawing/2014/main" id="{519C8A11-1015-4C48-BD0D-A52923B3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75" y="4561558"/>
            <a:ext cx="2340037" cy="16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rge, Craft, Hot, Form, Iron, Blacksmith">
            <a:extLst>
              <a:ext uri="{FF2B5EF4-FFF2-40B4-BE49-F238E27FC236}">
                <a16:creationId xmlns:a16="http://schemas.microsoft.com/office/drawing/2014/main" id="{B7B04724-A936-4388-A4CF-2D8C20B3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8256" y="2688541"/>
            <a:ext cx="2328318" cy="165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75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Žilavost, elastičnost in trdnost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4F3028-58D1-4570-8C70-BF42B0DB704F}"/>
              </a:ext>
            </a:extLst>
          </p:cNvPr>
          <p:cNvSpPr txBox="1">
            <a:spLocks noChangeArrowheads="1"/>
          </p:cNvSpPr>
          <p:nvPr/>
        </p:nvSpPr>
        <p:spPr>
          <a:xfrm>
            <a:off x="330199" y="790575"/>
            <a:ext cx="8872243" cy="44846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Žilavost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je lastnost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  <a:hlinkClick r:id="rId2" tooltip="Material"/>
              </a:rPr>
              <a:t>materialov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, da se težko zlomijo, ko nanje delujejo zunanje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  <a:hlinkClick r:id="rId3" tooltip="Sila"/>
              </a:rPr>
              <a:t>sile</a:t>
            </a:r>
            <a: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(npr. bakra žička pri računalniški miški, ki se ob upogibanju ne zlomi)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sl-SI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Elastičnost</a:t>
            </a:r>
            <a:r>
              <a:rPr lang="sl-SI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materiala pomeni, da se po delovanju sile (deformacija) material sam povrne </a:t>
            </a: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v prvotno obliko </a:t>
            </a:r>
            <a: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(npr. jeklena vzmet)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sl-S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l-SI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Trdnost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največja napetost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obremenitev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), ki jo material prenese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pred porušitvijo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. Ločimo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natezno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tlačno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strižno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trdnost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Group 384">
            <a:extLst>
              <a:ext uri="{FF2B5EF4-FFF2-40B4-BE49-F238E27FC236}">
                <a16:creationId xmlns:a16="http://schemas.microsoft.com/office/drawing/2014/main" id="{C1666BE4-2312-485B-A43C-79F6297D75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069991"/>
              </p:ext>
            </p:extLst>
          </p:nvPr>
        </p:nvGraphicFramePr>
        <p:xfrm>
          <a:off x="885920" y="4734939"/>
          <a:ext cx="8650288" cy="1609725"/>
        </p:xfrm>
        <a:graphic>
          <a:graphicData uri="http://schemas.openxmlformats.org/drawingml/2006/table">
            <a:tbl>
              <a:tblPr/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5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KOVINA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A0D4D8">
                            <a:alpha val="42000"/>
                          </a:srgbClr>
                        </a:gs>
                        <a:gs pos="100000">
                          <a:srgbClr val="A0D4D8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Orodno jeklo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39585">
                            <a:alpha val="42000"/>
                          </a:srgbClr>
                        </a:gs>
                        <a:gs pos="100000">
                          <a:srgbClr val="F39585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Nerjavna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jekla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>
                            <a:alpha val="42000"/>
                          </a:schemeClr>
                        </a:gs>
                        <a:gs pos="100000">
                          <a:schemeClr val="bg2">
                            <a:gamma/>
                            <a:shade val="81961"/>
                            <a:invGamma/>
                            <a:alpha val="3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Konstrukcijsko jeklo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118E6">
                            <a:alpha val="42000"/>
                          </a:srgbClr>
                        </a:gs>
                        <a:gs pos="100000">
                          <a:srgbClr val="3118E6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Medenina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0000">
                            <a:alpha val="42000"/>
                          </a:srgbClr>
                        </a:gs>
                        <a:gs pos="100000">
                          <a:srgbClr val="FF0000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Aluminjaste zlitine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00">
                            <a:alpha val="42000"/>
                          </a:srgbClr>
                        </a:gs>
                        <a:gs pos="100000">
                          <a:srgbClr val="00CC00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TRDNOST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A0D4D8">
                            <a:alpha val="42000"/>
                          </a:srgbClr>
                        </a:gs>
                        <a:gs pos="100000">
                          <a:srgbClr val="A0D4D8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1700 N/</a:t>
                      </a:r>
                      <a:r>
                        <a:rPr kumimoji="0" lang="sl-SI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r>
                        <a:rPr kumimoji="0" lang="sl-SI" sz="18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39585">
                            <a:alpha val="42000"/>
                          </a:srgbClr>
                        </a:gs>
                        <a:gs pos="100000">
                          <a:srgbClr val="F39585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od 390 </a:t>
                      </a:r>
                      <a:b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670 N/</a:t>
                      </a:r>
                      <a:r>
                        <a:rPr kumimoji="0" lang="sl-SI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r>
                        <a:rPr kumimoji="0" lang="sl-SI" sz="18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>
                            <a:alpha val="42000"/>
                          </a:schemeClr>
                        </a:gs>
                        <a:gs pos="100000">
                          <a:schemeClr val="bg2">
                            <a:gamma/>
                            <a:shade val="81961"/>
                            <a:invGamma/>
                            <a:alpha val="3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od 300 </a:t>
                      </a:r>
                      <a:b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900 N/</a:t>
                      </a:r>
                      <a:r>
                        <a:rPr kumimoji="0" lang="sl-SI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r>
                        <a:rPr kumimoji="0" lang="sl-SI" sz="18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118E6">
                            <a:alpha val="42000"/>
                          </a:srgbClr>
                        </a:gs>
                        <a:gs pos="100000">
                          <a:srgbClr val="3118E6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od 250 </a:t>
                      </a:r>
                      <a:b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400 N/</a:t>
                      </a:r>
                      <a:r>
                        <a:rPr kumimoji="0" lang="sl-SI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r>
                        <a:rPr kumimoji="0" lang="sl-SI" sz="18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0000">
                            <a:alpha val="42000"/>
                          </a:srgbClr>
                        </a:gs>
                        <a:gs pos="100000">
                          <a:srgbClr val="FF0000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od 150 </a:t>
                      </a:r>
                      <a:b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sl-S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440 N/</a:t>
                      </a:r>
                      <a:r>
                        <a:rPr kumimoji="0" lang="sl-SI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r>
                        <a:rPr kumimoji="0" lang="sl-SI" sz="18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CC00">
                            <a:alpha val="42000"/>
                          </a:srgbClr>
                        </a:gs>
                        <a:gs pos="100000">
                          <a:srgbClr val="00CC00">
                            <a:gamma/>
                            <a:shade val="81961"/>
                            <a:invGamma/>
                            <a:alpha val="39000"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Line 108">
            <a:extLst>
              <a:ext uri="{FF2B5EF4-FFF2-40B4-BE49-F238E27FC236}">
                <a16:creationId xmlns:a16="http://schemas.microsoft.com/office/drawing/2014/main" id="{99D4801D-94D7-4980-A357-028335CDD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00" y="3810001"/>
            <a:ext cx="0" cy="5175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116">
            <a:extLst>
              <a:ext uri="{FF2B5EF4-FFF2-40B4-BE49-F238E27FC236}">
                <a16:creationId xmlns:a16="http://schemas.microsoft.com/office/drawing/2014/main" id="{2CB8DD9A-24E9-4AAC-8333-C85E67FFE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3810001"/>
            <a:ext cx="0" cy="5175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126">
            <a:extLst>
              <a:ext uri="{FF2B5EF4-FFF2-40B4-BE49-F238E27FC236}">
                <a16:creationId xmlns:a16="http://schemas.microsoft.com/office/drawing/2014/main" id="{000BD56C-FC2A-4BC1-A3A3-20A8B8159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00" y="4327525"/>
            <a:ext cx="0" cy="558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142">
            <a:extLst>
              <a:ext uri="{FF2B5EF4-FFF2-40B4-BE49-F238E27FC236}">
                <a16:creationId xmlns:a16="http://schemas.microsoft.com/office/drawing/2014/main" id="{CFDBAFD1-28E9-4CF8-BBB9-C4B847704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00" y="4886325"/>
            <a:ext cx="0" cy="558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165">
            <a:extLst>
              <a:ext uri="{FF2B5EF4-FFF2-40B4-BE49-F238E27FC236}">
                <a16:creationId xmlns:a16="http://schemas.microsoft.com/office/drawing/2014/main" id="{931D09C4-0B97-4640-9337-95581B1EB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00" y="5445125"/>
            <a:ext cx="0" cy="558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188">
            <a:extLst>
              <a:ext uri="{FF2B5EF4-FFF2-40B4-BE49-F238E27FC236}">
                <a16:creationId xmlns:a16="http://schemas.microsoft.com/office/drawing/2014/main" id="{273F7660-B2BE-40C2-A80E-4238F72A99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00" y="6003926"/>
            <a:ext cx="0" cy="5175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298">
            <a:extLst>
              <a:ext uri="{FF2B5EF4-FFF2-40B4-BE49-F238E27FC236}">
                <a16:creationId xmlns:a16="http://schemas.microsoft.com/office/drawing/2014/main" id="{EFD7BAFB-7B24-4538-BD8F-B4E64A440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4327525"/>
            <a:ext cx="0" cy="558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 301">
            <a:extLst>
              <a:ext uri="{FF2B5EF4-FFF2-40B4-BE49-F238E27FC236}">
                <a16:creationId xmlns:a16="http://schemas.microsoft.com/office/drawing/2014/main" id="{F81E37D1-982F-4DB2-91D1-ABA6C2A3C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4886325"/>
            <a:ext cx="0" cy="558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 304">
            <a:extLst>
              <a:ext uri="{FF2B5EF4-FFF2-40B4-BE49-F238E27FC236}">
                <a16:creationId xmlns:a16="http://schemas.microsoft.com/office/drawing/2014/main" id="{70DDAD32-925A-4816-9BDB-47FAC8FEAD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5445125"/>
            <a:ext cx="0" cy="558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307">
            <a:extLst>
              <a:ext uri="{FF2B5EF4-FFF2-40B4-BE49-F238E27FC236}">
                <a16:creationId xmlns:a16="http://schemas.microsoft.com/office/drawing/2014/main" id="{61649719-D884-4FDE-A546-786E29D81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6003926"/>
            <a:ext cx="0" cy="5175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336">
            <a:extLst>
              <a:ext uri="{FF2B5EF4-FFF2-40B4-BE49-F238E27FC236}">
                <a16:creationId xmlns:a16="http://schemas.microsoft.com/office/drawing/2014/main" id="{1AC30CB8-A9D6-41BD-946D-109B71FD3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0" y="3770313"/>
            <a:ext cx="4318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337">
            <a:extLst>
              <a:ext uri="{FF2B5EF4-FFF2-40B4-BE49-F238E27FC236}">
                <a16:creationId xmlns:a16="http://schemas.microsoft.com/office/drawing/2014/main" id="{6E2BDC96-4345-409B-84A1-261CAED10C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810000"/>
            <a:ext cx="9779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338">
            <a:extLst>
              <a:ext uri="{FF2B5EF4-FFF2-40B4-BE49-F238E27FC236}">
                <a16:creationId xmlns:a16="http://schemas.microsoft.com/office/drawing/2014/main" id="{17038F23-A478-42FC-B5E9-37F99F4C6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300" y="3810000"/>
            <a:ext cx="10287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339">
            <a:extLst>
              <a:ext uri="{FF2B5EF4-FFF2-40B4-BE49-F238E27FC236}">
                <a16:creationId xmlns:a16="http://schemas.microsoft.com/office/drawing/2014/main" id="{220F80E0-CE77-4D01-9DDB-D917AD58ED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3810000"/>
            <a:ext cx="381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340">
            <a:extLst>
              <a:ext uri="{FF2B5EF4-FFF2-40B4-BE49-F238E27FC236}">
                <a16:creationId xmlns:a16="http://schemas.microsoft.com/office/drawing/2014/main" id="{332FC024-1493-4822-9DC0-6852A556C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810000"/>
            <a:ext cx="1092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>
              <a:solidFill>
                <a:srgbClr val="FFFFFF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File:Golden Gate Bridge .JPG - Wikimedia Commons">
            <a:extLst>
              <a:ext uri="{FF2B5EF4-FFF2-40B4-BE49-F238E27FC236}">
                <a16:creationId xmlns:a16="http://schemas.microsoft.com/office/drawing/2014/main" id="{4D6BD3B1-6AAB-42F1-8846-13E2EF0B7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0" y="4715763"/>
            <a:ext cx="21590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E91D1A7-C1C8-4C5D-B9CC-95984D9A2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447" y="792519"/>
            <a:ext cx="2159001" cy="123284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230AD7B-44B6-4433-9C69-6B0080CFF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4480" y="2461604"/>
            <a:ext cx="1301505" cy="13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6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Trdota</a:t>
            </a:r>
          </a:p>
        </p:txBody>
      </p:sp>
      <p:pic>
        <p:nvPicPr>
          <p:cNvPr id="3076" name="Picture 4" descr="metal hardness scale - tcrings.com">
            <a:extLst>
              <a:ext uri="{FF2B5EF4-FFF2-40B4-BE49-F238E27FC236}">
                <a16:creationId xmlns:a16="http://schemas.microsoft.com/office/drawing/2014/main" id="{F8102DF3-BC38-4230-A2E6-E11079DAC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/>
          <a:stretch/>
        </p:blipFill>
        <p:spPr bwMode="auto">
          <a:xfrm>
            <a:off x="231648" y="1011936"/>
            <a:ext cx="8595359" cy="55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516D6338-53D5-4E3D-A46B-6F249FBE7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4082" y="876472"/>
            <a:ext cx="1460732" cy="1559291"/>
          </a:xfrm>
          <a:prstGeom prst="rect">
            <a:avLst/>
          </a:prstGeom>
        </p:spPr>
      </p:pic>
      <p:sp>
        <p:nvSpPr>
          <p:cNvPr id="70" name="Rectangle 71">
            <a:extLst>
              <a:ext uri="{FF2B5EF4-FFF2-40B4-BE49-F238E27FC236}">
                <a16:creationId xmlns:a16="http://schemas.microsoft.com/office/drawing/2014/main" id="{240B0246-28CF-4564-8251-4ED3E52EC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696" y="2012618"/>
            <a:ext cx="2861179" cy="507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defRPr/>
            </a:pPr>
            <a:r>
              <a:rPr lang="sl-SI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Trdota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fontAlgn="base">
              <a:spcAft>
                <a:spcPts val="600"/>
              </a:spcAft>
              <a:buClr>
                <a:srgbClr val="FFCC00"/>
              </a:buClr>
              <a:buSzPct val="80000"/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Trdota je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lastnost trdne snovi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se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upira stalni deformaciji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(tudi obrabi).</a:t>
            </a:r>
          </a:p>
          <a:p>
            <a:pPr fontAlgn="base">
              <a:spcAft>
                <a:spcPts val="600"/>
              </a:spcAft>
              <a:buClr>
                <a:srgbClr val="FFCC00"/>
              </a:buClr>
              <a:buSzPct val="80000"/>
              <a:defRPr/>
            </a:pP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Svinec, baker, aluminij so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mehke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jekla n titan pa </a:t>
            </a:r>
            <a:r>
              <a:rPr lang="sl-SI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trde </a:t>
            </a:r>
            <a:r>
              <a:rPr lang="sl-SI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kovine. </a:t>
            </a:r>
          </a:p>
          <a:p>
            <a:pPr fontAlgn="base">
              <a:spcAft>
                <a:spcPts val="600"/>
              </a:spcAft>
              <a:buClr>
                <a:srgbClr val="FFCC00"/>
              </a:buClr>
              <a:buSzPct val="80000"/>
              <a:defRPr/>
            </a:pPr>
            <a:r>
              <a:rPr 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Najtrši je diamant (ni kovina). Pogosto so trdi materiali hkrati tudi krhki.</a:t>
            </a:r>
            <a:br>
              <a:rPr lang="sl-SI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Trdoto merimo po različnih lestvicah </a:t>
            </a:r>
            <a:r>
              <a:rPr lang="sl-SI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 sliki </a:t>
            </a:r>
            <a:r>
              <a:rPr lang="sl-SI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Mohsova</a:t>
            </a:r>
            <a:r>
              <a:rPr lang="sl-SI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lestvica)</a:t>
            </a:r>
            <a:r>
              <a:rPr 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 slike lestvice: </a:t>
            </a:r>
            <a:r>
              <a:rPr lang="sl-SI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sl-SI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sl-SI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www.heavenculturejewelry.com</a:t>
            </a:r>
            <a:r>
              <a:rPr lang="sl-SI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l-SI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pages</a:t>
            </a:r>
            <a:r>
              <a:rPr lang="sl-SI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/ring-</a:t>
            </a:r>
            <a:r>
              <a:rPr lang="sl-SI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metals</a:t>
            </a:r>
            <a:r>
              <a:rPr lang="sl-SI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sl-SI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br>
              <a:rPr lang="sl-SI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 Box 56">
            <a:extLst>
              <a:ext uri="{FF2B5EF4-FFF2-40B4-BE49-F238E27FC236}">
                <a16:creationId xmlns:a16="http://schemas.microsoft.com/office/drawing/2014/main" id="{C9911E7C-F41C-45D0-A900-4894BE9D8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16" y="2681319"/>
            <a:ext cx="1536192" cy="46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ZLATO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4" name="Text Box 56">
            <a:extLst>
              <a:ext uri="{FF2B5EF4-FFF2-40B4-BE49-F238E27FC236}">
                <a16:creationId xmlns:a16="http://schemas.microsoft.com/office/drawing/2014/main" id="{1F08C026-C4B6-4FEB-B062-8C1F916CC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480" y="2681319"/>
            <a:ext cx="1536192" cy="46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BAKER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5" name="Text Box 56">
            <a:extLst>
              <a:ext uri="{FF2B5EF4-FFF2-40B4-BE49-F238E27FC236}">
                <a16:creationId xmlns:a16="http://schemas.microsoft.com/office/drawing/2014/main" id="{C8FD1828-FA5E-48ED-8E8F-53EC5830A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944" y="2681319"/>
            <a:ext cx="1536192" cy="46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JEKLO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6" name="Text Box 56">
            <a:extLst>
              <a:ext uri="{FF2B5EF4-FFF2-40B4-BE49-F238E27FC236}">
                <a16:creationId xmlns:a16="http://schemas.microsoft.com/office/drawing/2014/main" id="{07DCB0FB-1BDC-421C-802A-1C2767F4A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24" y="2681319"/>
            <a:ext cx="1536192" cy="46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TITAN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7" name="Text Box 56">
            <a:extLst>
              <a:ext uri="{FF2B5EF4-FFF2-40B4-BE49-F238E27FC236}">
                <a16:creationId xmlns:a16="http://schemas.microsoft.com/office/drawing/2014/main" id="{E94A24EF-EEC2-4670-B265-29B47C291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431" y="2681319"/>
            <a:ext cx="1536192" cy="46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DIAMANT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8" name="Text Box 56">
            <a:extLst>
              <a:ext uri="{FF2B5EF4-FFF2-40B4-BE49-F238E27FC236}">
                <a16:creationId xmlns:a16="http://schemas.microsoft.com/office/drawing/2014/main" id="{429DD180-65BB-4BD0-AF87-E2BA80DEE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944" y="5759799"/>
            <a:ext cx="1536192" cy="46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ALUMINIJ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9" name="Text Box 56">
            <a:extLst>
              <a:ext uri="{FF2B5EF4-FFF2-40B4-BE49-F238E27FC236}">
                <a16:creationId xmlns:a16="http://schemas.microsoft.com/office/drawing/2014/main" id="{84B23FDB-037F-42BD-8525-178177BD5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576" y="5759799"/>
            <a:ext cx="1536192" cy="46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NIKELJ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Text Box 56">
            <a:extLst>
              <a:ext uri="{FF2B5EF4-FFF2-40B4-BE49-F238E27FC236}">
                <a16:creationId xmlns:a16="http://schemas.microsoft.com/office/drawing/2014/main" id="{9756F007-8549-4B96-9F3B-BDA3CD330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072" y="5759799"/>
            <a:ext cx="1536192" cy="465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CIRKONIJ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1" name="Text Box 56">
            <a:extLst>
              <a:ext uri="{FF2B5EF4-FFF2-40B4-BE49-F238E27FC236}">
                <a16:creationId xmlns:a16="http://schemas.microsoft.com/office/drawing/2014/main" id="{86E931DA-9343-450D-8572-D72065921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096" y="5759798"/>
            <a:ext cx="1731264" cy="6531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VOLFRAMOV KARBID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2" name="Text Box 56">
            <a:extLst>
              <a:ext uri="{FF2B5EF4-FFF2-40B4-BE49-F238E27FC236}">
                <a16:creationId xmlns:a16="http://schemas.microsoft.com/office/drawing/2014/main" id="{A921C366-89E9-474F-842E-0DDA44E68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562349"/>
            <a:ext cx="1047749" cy="357189"/>
          </a:xfrm>
          <a:prstGeom prst="rect">
            <a:avLst/>
          </a:prstGeom>
          <a:solidFill>
            <a:srgbClr val="656565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sl-SI" dirty="0">
                <a:solidFill>
                  <a:schemeClr val="bg1"/>
                </a:solidFill>
                <a:latin typeface="Arial" charset="0"/>
                <a:cs typeface="Arial" charset="0"/>
              </a:rPr>
              <a:t>TRDOTA</a:t>
            </a:r>
            <a:endParaRPr 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3538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811</Words>
  <Application>Microsoft Office PowerPoint</Application>
  <PresentationFormat>Širokozaslonsko</PresentationFormat>
  <Paragraphs>121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7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Lucida Sans</vt:lpstr>
      <vt:lpstr>Nunito</vt:lpstr>
      <vt:lpstr>Tahoma</vt:lpstr>
      <vt:lpstr>Wingdings</vt:lpstr>
      <vt:lpstr>Wingdings 2</vt:lpstr>
      <vt:lpstr>Wingdings 3</vt:lpstr>
      <vt:lpstr>Officeova tema</vt:lpstr>
      <vt:lpstr>1_Apex</vt:lpstr>
      <vt:lpstr>KOVINE</vt:lpstr>
      <vt:lpstr>Kovine: Železne  in  neželezne kovine </vt:lpstr>
      <vt:lpstr>Kovine: Neželezne kovine – težke, lahke in plemenite</vt:lpstr>
      <vt:lpstr>Kovine: Prevodnost in korozija</vt:lpstr>
      <vt:lpstr>Kovine: Taljivost in taljenje</vt:lpstr>
      <vt:lpstr>Kovine: Žilavost, elastičnost in trdnost</vt:lpstr>
      <vt:lpstr>Kovine: Trdota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KAJ JE KOVINA</dc:title>
  <dc:creator>HP</dc:creator>
  <cp:lastModifiedBy>HP</cp:lastModifiedBy>
  <cp:revision>66</cp:revision>
  <dcterms:created xsi:type="dcterms:W3CDTF">2020-11-08T17:41:33Z</dcterms:created>
  <dcterms:modified xsi:type="dcterms:W3CDTF">2020-11-16T12:24:04Z</dcterms:modified>
</cp:coreProperties>
</file>