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2"/>
  </p:notesMasterIdLst>
  <p:sldIdLst>
    <p:sldId id="385" r:id="rId2"/>
    <p:sldId id="388" r:id="rId3"/>
    <p:sldId id="402" r:id="rId4"/>
    <p:sldId id="400" r:id="rId5"/>
    <p:sldId id="404" r:id="rId6"/>
    <p:sldId id="401" r:id="rId7"/>
    <p:sldId id="403" r:id="rId8"/>
    <p:sldId id="389" r:id="rId9"/>
    <p:sldId id="390" r:id="rId10"/>
    <p:sldId id="405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A7C"/>
    <a:srgbClr val="FFEC20"/>
    <a:srgbClr val="B4C5BE"/>
    <a:srgbClr val="857268"/>
    <a:srgbClr val="333430"/>
    <a:srgbClr val="423F3D"/>
    <a:srgbClr val="2280E7"/>
    <a:srgbClr val="EFEAE3"/>
    <a:srgbClr val="2C98B8"/>
    <a:srgbClr val="408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F11F7-7FF5-44E4-9C27-EB42485BDB76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90C89-7D17-4B89-9E80-B53C3B3E9B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111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946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407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109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798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022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9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166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847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173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371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408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117177-F661-473E-8106-0D7EE49228A2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2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261604-7241-4539-AD15-AED273F7D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707" y="1164336"/>
            <a:ext cx="10972800" cy="1828800"/>
          </a:xfrm>
        </p:spPr>
        <p:txBody>
          <a:bodyPr/>
          <a:lstStyle/>
          <a:p>
            <a:r>
              <a:rPr lang="sl-SI" sz="11500" b="1" dirty="0">
                <a:gradFill>
                  <a:gsLst>
                    <a:gs pos="0">
                      <a:schemeClr val="accent1">
                        <a:tint val="73000"/>
                        <a:satMod val="145000"/>
                        <a:lumMod val="53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KOVINE</a:t>
            </a:r>
            <a:endParaRPr lang="sl-SI" b="1" dirty="0">
              <a:gradFill>
                <a:gsLst>
                  <a:gs pos="0">
                    <a:schemeClr val="accent1">
                      <a:tint val="73000"/>
                      <a:satMod val="145000"/>
                      <a:lumMod val="53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B7C131A-DE90-4E71-B2BF-BEDA8F3F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209778"/>
            <a:ext cx="8534400" cy="1752600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Zgodovina in </a:t>
            </a:r>
            <a:br>
              <a:rPr lang="sl-S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postopki pridobivanja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59FE1-F6FE-4145-A8C1-7F5A01E7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02" y="3918935"/>
            <a:ext cx="2474586" cy="1493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F789E86-2267-4DCC-95D6-A0DCCE93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973" y="3712856"/>
            <a:ext cx="1990725" cy="1819275"/>
          </a:xfrm>
          <a:prstGeom prst="rect">
            <a:avLst/>
          </a:prstGeom>
        </p:spPr>
      </p:pic>
      <p:pic>
        <p:nvPicPr>
          <p:cNvPr id="2052" name="Picture 4" descr="Metals &amp; Mining | Crowe Kazakhstan">
            <a:extLst>
              <a:ext uri="{FF2B5EF4-FFF2-40B4-BE49-F238E27FC236}">
                <a16:creationId xmlns:a16="http://schemas.microsoft.com/office/drawing/2014/main" id="{3B01DB8F-F795-4C85-AF15-D93E609D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76" y="4464030"/>
            <a:ext cx="2865120" cy="163785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9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Elektroobločna peč – natančna nastavitev in enakomerna temperatura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7D6A26E-2A27-40CE-9067-66DCA893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48" y="778529"/>
            <a:ext cx="11323237" cy="60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ELEKTROOBLOČNA PEČ - visoko kakovostno legirano jeklo</a:t>
            </a:r>
            <a:endParaRPr lang="en-US" altLang="sl-SI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4">
            <a:extLst>
              <a:ext uri="{FF2B5EF4-FFF2-40B4-BE49-F238E27FC236}">
                <a16:creationId xmlns:a16="http://schemas.microsoft.com/office/drawing/2014/main" id="{E2B39D64-F3E7-4E6B-A3D8-DD5D46EAE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69" y="1750097"/>
            <a:ext cx="394428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Legirano jeklo</a:t>
            </a:r>
            <a: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  <a:t> je jeklo zlito z določenim % druge kovine.</a:t>
            </a:r>
            <a:b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Izboljšanje lastnosti </a:t>
            </a:r>
            <a: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  <a:t>jekla: </a:t>
            </a:r>
            <a:b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  <a:t>trdnost, žilavost, trdost, nerjavnost, elastičnost ...</a:t>
            </a:r>
            <a:b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Legure</a:t>
            </a:r>
            <a: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  <a:t> (dodatki): </a:t>
            </a:r>
            <a:b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200" dirty="0">
                <a:latin typeface="Arial" panose="020B0604020202020204" pitchFamily="34" charset="0"/>
                <a:cs typeface="Arial" panose="020B0604020202020204" pitchFamily="34" charset="0"/>
              </a:rPr>
              <a:t>krom, vanadij, volfram, mangan ...</a:t>
            </a:r>
          </a:p>
        </p:txBody>
      </p:sp>
      <p:pic>
        <p:nvPicPr>
          <p:cNvPr id="11" name="Slika 3">
            <a:extLst>
              <a:ext uri="{FF2B5EF4-FFF2-40B4-BE49-F238E27FC236}">
                <a16:creationId xmlns:a16="http://schemas.microsoft.com/office/drawing/2014/main" id="{A26FCA1E-CF23-402B-AE97-89677A91C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7" y="1386096"/>
            <a:ext cx="7656238" cy="482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17280D54-8B72-4AB9-9456-C2696CF062D7}"/>
              </a:ext>
            </a:extLst>
          </p:cNvPr>
          <p:cNvSpPr/>
          <p:nvPr/>
        </p:nvSpPr>
        <p:spPr>
          <a:xfrm>
            <a:off x="210344" y="6423758"/>
            <a:ext cx="617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sl-SI" sz="1400" dirty="0">
                <a:latin typeface="Arial" panose="020B0604020202020204" pitchFamily="34" charset="0"/>
                <a:cs typeface="Arial" panose="020B0604020202020204" pitchFamily="34" charset="0"/>
              </a:rPr>
              <a:t>Vir: http://</a:t>
            </a:r>
            <a:r>
              <a:rPr lang="sl-SI" altLang="sl-SI" sz="1400" dirty="0" err="1">
                <a:latin typeface="Arial" panose="020B0604020202020204" pitchFamily="34" charset="0"/>
                <a:cs typeface="Arial" panose="020B0604020202020204" pitchFamily="34" charset="0"/>
              </a:rPr>
              <a:t>www.structum.si</a:t>
            </a:r>
            <a:r>
              <a:rPr lang="sl-SI" altLang="sl-SI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l-SI" altLang="sl-SI" sz="1400" dirty="0" err="1">
                <a:latin typeface="Arial" panose="020B0604020202020204" pitchFamily="34" charset="0"/>
                <a:cs typeface="Arial" panose="020B0604020202020204" pitchFamily="34" charset="0"/>
              </a:rPr>
              <a:t>uploads</a:t>
            </a:r>
            <a:r>
              <a:rPr lang="sl-SI" altLang="sl-SI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l-SI" altLang="sl-SI" sz="1400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sl-SI" altLang="sl-SI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l-SI" altLang="sl-SI" sz="1400" dirty="0" err="1">
                <a:latin typeface="Arial" panose="020B0604020202020204" pitchFamily="34" charset="0"/>
                <a:cs typeface="Arial" panose="020B0604020202020204" pitchFamily="34" charset="0"/>
              </a:rPr>
              <a:t>Prirocnik_za_uporabo_zlindre.pdf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54250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Zgodovina 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(pred več kot 6000 leti)</a:t>
            </a:r>
            <a:b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ADB87C8-AE8E-4C5E-AE9E-CEBADBFB475E}"/>
              </a:ext>
            </a:extLst>
          </p:cNvPr>
          <p:cNvGrpSpPr/>
          <p:nvPr/>
        </p:nvGrpSpPr>
        <p:grpSpPr>
          <a:xfrm>
            <a:off x="1098552" y="519114"/>
            <a:ext cx="9783937" cy="6189131"/>
            <a:chOff x="285752" y="414869"/>
            <a:chExt cx="7061647" cy="5833531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44D6FF23-7A53-4770-B4E4-012F84086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2" y="414869"/>
              <a:ext cx="3359678" cy="2678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EE15D551-3825-4C8D-B7AA-9AF209FCD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721" y="609600"/>
              <a:ext cx="3359678" cy="2483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9415C3E-8882-4EC3-9D72-C40DCEF56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2" y="3425755"/>
              <a:ext cx="3359678" cy="2822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E6076FB4-7BA4-49FC-8C35-BABC31811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721" y="3425755"/>
              <a:ext cx="3359678" cy="2698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516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Zgodovina uporabe kovin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A93E1F59-9552-4898-B052-515C88A37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200613"/>
              </p:ext>
            </p:extLst>
          </p:nvPr>
        </p:nvGraphicFramePr>
        <p:xfrm>
          <a:off x="2912990" y="810198"/>
          <a:ext cx="8734677" cy="579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728">
                  <a:extLst>
                    <a:ext uri="{9D8B030D-6E8A-4147-A177-3AD203B41FA5}">
                      <a16:colId xmlns:a16="http://schemas.microsoft.com/office/drawing/2014/main" val="1870926206"/>
                    </a:ext>
                  </a:extLst>
                </a:gridCol>
                <a:gridCol w="2963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Kovina</a:t>
                      </a:r>
                      <a:endParaRPr lang="sl-SI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Oznaka</a:t>
                      </a:r>
                      <a:endParaRPr lang="sl-SI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Videz</a:t>
                      </a: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Čas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začetka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uporabe</a:t>
                      </a:r>
                      <a:endParaRPr lang="sl-SI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Zlato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5000 let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pr.n.št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Baker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4200 let </a:t>
                      </a:r>
                      <a:r>
                        <a:rPr kumimoji="0" lang="en-GB" sz="2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pr.n.št</a:t>
                      </a: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sl-SI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Srebro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4000 let </a:t>
                      </a:r>
                      <a:r>
                        <a:rPr kumimoji="0" lang="en-GB" sz="2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pr.n.št</a:t>
                      </a: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sl-SI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Svinec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Pb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3500 let </a:t>
                      </a:r>
                      <a:r>
                        <a:rPr kumimoji="0" lang="en-GB" sz="2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pr.n.št</a:t>
                      </a: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sl-SI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Kositer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1750 let </a:t>
                      </a:r>
                      <a:r>
                        <a:rPr kumimoji="0" lang="en-GB" sz="2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pr.n.št</a:t>
                      </a: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sl-SI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Železo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</a:t>
                      </a:r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1500 let </a:t>
                      </a:r>
                      <a:r>
                        <a:rPr kumimoji="0" lang="en-GB" sz="2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pr.n.št</a:t>
                      </a: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sl-SI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42" marB="45742" anchor="ctr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921D95C3-BD01-4E6F-85C7-274524C8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6" t="20049" r="2241" b="19620"/>
          <a:stretch/>
        </p:blipFill>
        <p:spPr>
          <a:xfrm>
            <a:off x="7016496" y="3392137"/>
            <a:ext cx="1533526" cy="652941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9A863B81-36D8-4D4C-A4F0-141E264C0167}"/>
              </a:ext>
            </a:extLst>
          </p:cNvPr>
          <p:cNvSpPr/>
          <p:nvPr/>
        </p:nvSpPr>
        <p:spPr>
          <a:xfrm>
            <a:off x="231648" y="914224"/>
            <a:ext cx="26813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Uporabljali za: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nakit</a:t>
            </a:r>
            <a:endParaRPr lang="sl-SI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posode</a:t>
            </a:r>
            <a:endParaRPr lang="sl-SI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orodje</a:t>
            </a:r>
            <a:endParaRPr lang="sl-SI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orožje</a:t>
            </a:r>
            <a:endParaRPr lang="sl-SI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kozmetičn</a:t>
            </a:r>
            <a:r>
              <a:rPr lang="sl-SI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sl-SI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pripom</a:t>
            </a:r>
            <a:r>
              <a:rPr lang="sl-SI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l-SI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medicinsk</a:t>
            </a:r>
            <a:r>
              <a:rPr lang="sl-SI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pripom</a:t>
            </a:r>
            <a:r>
              <a:rPr lang="sl-SI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glasbila</a:t>
            </a:r>
            <a:endParaRPr lang="sl-SI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okrask</a:t>
            </a:r>
            <a:r>
              <a:rPr lang="sl-SI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umetnine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28A4227D-E46F-4837-82D4-6E559AB92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23" y="2536335"/>
            <a:ext cx="729671" cy="69085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6074C17C-FDFE-4369-BCD0-B87D19E3F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433" y="4159387"/>
            <a:ext cx="668661" cy="754432"/>
          </a:xfrm>
          <a:prstGeom prst="rect">
            <a:avLst/>
          </a:prstGeom>
        </p:spPr>
      </p:pic>
      <p:pic>
        <p:nvPicPr>
          <p:cNvPr id="1030" name="Picture 6" descr="Watering Can, Tin, Metal, Gardening, Casting">
            <a:extLst>
              <a:ext uri="{FF2B5EF4-FFF2-40B4-BE49-F238E27FC236}">
                <a16:creationId xmlns:a16="http://schemas.microsoft.com/office/drawing/2014/main" id="{BAB49316-7DE7-4F5D-A76D-FAB46520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97" y="4989713"/>
            <a:ext cx="1131598" cy="7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1582D2DF-9223-4C3B-9B6C-31E7660CA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497" y="5846362"/>
            <a:ext cx="1131598" cy="676037"/>
          </a:xfrm>
          <a:prstGeom prst="rect">
            <a:avLst/>
          </a:prstGeom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6EC16445-B04B-483B-A387-C0BB9BAFFDD1}"/>
              </a:ext>
            </a:extLst>
          </p:cNvPr>
          <p:cNvSpPr/>
          <p:nvPr/>
        </p:nvSpPr>
        <p:spPr>
          <a:xfrm>
            <a:off x="438912" y="5542565"/>
            <a:ext cx="15656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Preoblikovanje</a:t>
            </a:r>
            <a:br>
              <a:rPr lang="sl-SI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kovanjem </a:t>
            </a:r>
            <a:br>
              <a:rPr lang="sl-SI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brez taljenja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FF548F89-53B6-4DD5-B7E3-DC5F44B0F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571231" y="1694244"/>
            <a:ext cx="452091" cy="69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1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Pridobivanje kovin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9AA23D7-6AF7-4FA2-A49F-3BDDB033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48" y="796926"/>
            <a:ext cx="3474720" cy="227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Samorodne kovine</a:t>
            </a:r>
            <a:r>
              <a:rPr lang="sl-SI" altLang="sl-S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nabiranje večjih ali manjših </a:t>
            </a:r>
            <a:r>
              <a:rPr lang="sl-SI" altLang="sl-SI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kosov snovi</a:t>
            </a:r>
            <a:r>
              <a:rPr lang="sl-SI" altLang="sl-S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Te odluščijo, oddrobijo ali izperejo iz kamnine.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0C59319-63A4-42CF-B2FA-9E023D0E1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377" y="1063626"/>
            <a:ext cx="8201923" cy="288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Rude</a:t>
            </a:r>
            <a:br>
              <a:rPr lang="sl-SI" altLang="sl-S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Kovine pridobivamo iz zmesi kovin z drugimi zemeljskimi materiali </a:t>
            </a:r>
            <a:r>
              <a:rPr lang="sl-SI" altLang="sl-S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(jalovina)</a:t>
            </a:r>
            <a:r>
              <a:rPr lang="sl-SI" altLang="sl-SI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 rudi je običajno le nekaj % kovine. Kovine so neobnovljiv naravni vir.</a:t>
            </a:r>
            <a:br>
              <a:rPr lang="sl-SI" altLang="sl-SI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altLang="sl-SI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Nahajališča: </a:t>
            </a:r>
            <a:br>
              <a:rPr lang="sl-SI" altLang="sl-SI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dnevni kop (ruda je blizu zemeljske površine)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rudnik (globoko pod zemljo)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oman, Africa, Water, Madagascar, Gold, River">
            <a:extLst>
              <a:ext uri="{FF2B5EF4-FFF2-40B4-BE49-F238E27FC236}">
                <a16:creationId xmlns:a16="http://schemas.microsoft.com/office/drawing/2014/main" id="{B359A600-4161-4AC2-A844-87FFB7F3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7" y="4601290"/>
            <a:ext cx="2548245" cy="16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ld, Gold Nugget, Nugget, Natural Gold, Valuable">
            <a:extLst>
              <a:ext uri="{FF2B5EF4-FFF2-40B4-BE49-F238E27FC236}">
                <a16:creationId xmlns:a16="http://schemas.microsoft.com/office/drawing/2014/main" id="{940EDCB6-DE76-4386-9B74-A663C20B7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7" y="2849237"/>
            <a:ext cx="2548245" cy="16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xcavators, Bucket Wheel Excavators, Open Pit Mining">
            <a:extLst>
              <a:ext uri="{FF2B5EF4-FFF2-40B4-BE49-F238E27FC236}">
                <a16:creationId xmlns:a16="http://schemas.microsoft.com/office/drawing/2014/main" id="{807B1064-CCC0-4559-A038-DA3F3CCC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77" y="4276219"/>
            <a:ext cx="4366523" cy="20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oal, Black, Mineral, Underground, Mine, Miners">
            <a:extLst>
              <a:ext uri="{FF2B5EF4-FFF2-40B4-BE49-F238E27FC236}">
                <a16:creationId xmlns:a16="http://schemas.microsoft.com/office/drawing/2014/main" id="{00E5D9AC-6E34-4C32-8979-61F77C4F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349" y="4276219"/>
            <a:ext cx="3136901" cy="20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8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Nahajališča rude v Sloveniji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477C4634-B7DD-4991-AD0E-A3C0BEE1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" y="548640"/>
            <a:ext cx="11362944" cy="614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01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Pridobivanje kovin – rudo stalimo in na osnovi gostote izločimo kovino</a:t>
            </a:r>
          </a:p>
        </p:txBody>
      </p:sp>
      <p:pic>
        <p:nvPicPr>
          <p:cNvPr id="8" name="Picture 5" descr="izdelava-taline4_big">
            <a:extLst>
              <a:ext uri="{FF2B5EF4-FFF2-40B4-BE49-F238E27FC236}">
                <a16:creationId xmlns:a16="http://schemas.microsoft.com/office/drawing/2014/main" id="{891409D0-E334-48AF-B3A4-93E87FEF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98" y="876933"/>
            <a:ext cx="4133850" cy="266636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izdelava-taline2_big">
            <a:extLst>
              <a:ext uri="{FF2B5EF4-FFF2-40B4-BE49-F238E27FC236}">
                <a16:creationId xmlns:a16="http://schemas.microsoft.com/office/drawing/2014/main" id="{E438C983-A788-4769-86B3-2EBAFD0F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79" y="876933"/>
            <a:ext cx="4133850" cy="266636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854285">
            <a:extLst>
              <a:ext uri="{FF2B5EF4-FFF2-40B4-BE49-F238E27FC236}">
                <a16:creationId xmlns:a16="http://schemas.microsoft.com/office/drawing/2014/main" id="{EA40F0B9-5CCB-4C9E-AF01-EB25F68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b="7449"/>
          <a:stretch>
            <a:fillRect/>
          </a:stretch>
        </p:blipFill>
        <p:spPr bwMode="auto">
          <a:xfrm>
            <a:off x="4029075" y="3795391"/>
            <a:ext cx="4133850" cy="266636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2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Pridobivanje kovin – taljenje rude v plavžu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34743B6-9DA5-4EF0-99B8-86D0DF46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6" y="1784668"/>
            <a:ext cx="1319213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dodatki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koks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železova ruda</a:t>
            </a:r>
            <a:endParaRPr lang="en-US" alt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7FEBFA6-6485-4AEA-A992-78FC788A5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36" y="4661156"/>
            <a:ext cx="2522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Taljenje pri 1700</a:t>
            </a:r>
            <a:r>
              <a:rPr lang="en-US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7CEE81A0-63D3-4FDA-8DC1-E9084470E1F0}"/>
              </a:ext>
            </a:extLst>
          </p:cNvPr>
          <p:cNvGrpSpPr>
            <a:grpSpLocks/>
          </p:cNvGrpSpPr>
          <p:nvPr/>
        </p:nvGrpSpPr>
        <p:grpSpPr bwMode="auto">
          <a:xfrm>
            <a:off x="1046164" y="1668399"/>
            <a:ext cx="2239173" cy="4859338"/>
            <a:chOff x="369" y="555"/>
            <a:chExt cx="1039" cy="1896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1B37BF8-01B0-44A9-90D9-8F8F9FE0D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" y="555"/>
              <a:ext cx="1039" cy="1896"/>
            </a:xfrm>
            <a:custGeom>
              <a:avLst/>
              <a:gdLst>
                <a:gd name="T0" fmla="*/ 216 w 1032"/>
                <a:gd name="T1" fmla="*/ 1896 h 1896"/>
                <a:gd name="T2" fmla="*/ 0 w 1032"/>
                <a:gd name="T3" fmla="*/ 1308 h 1896"/>
                <a:gd name="T4" fmla="*/ 216 w 1032"/>
                <a:gd name="T5" fmla="*/ 0 h 1896"/>
                <a:gd name="T6" fmla="*/ 804 w 1032"/>
                <a:gd name="T7" fmla="*/ 0 h 1896"/>
                <a:gd name="T8" fmla="*/ 1032 w 1032"/>
                <a:gd name="T9" fmla="*/ 1332 h 1896"/>
                <a:gd name="T10" fmla="*/ 804 w 1032"/>
                <a:gd name="T11" fmla="*/ 1896 h 1896"/>
                <a:gd name="T12" fmla="*/ 216 w 1032"/>
                <a:gd name="T13" fmla="*/ 1896 h 1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2093 w 10071"/>
                <a:gd name="connsiteY0" fmla="*/ 10000 h 10000"/>
                <a:gd name="connsiteX1" fmla="*/ 0 w 10071"/>
                <a:gd name="connsiteY1" fmla="*/ 6899 h 10000"/>
                <a:gd name="connsiteX2" fmla="*/ 2093 w 10071"/>
                <a:gd name="connsiteY2" fmla="*/ 0 h 10000"/>
                <a:gd name="connsiteX3" fmla="*/ 7791 w 10071"/>
                <a:gd name="connsiteY3" fmla="*/ 0 h 10000"/>
                <a:gd name="connsiteX4" fmla="*/ 10071 w 10071"/>
                <a:gd name="connsiteY4" fmla="*/ 6875 h 10000"/>
                <a:gd name="connsiteX5" fmla="*/ 7791 w 10071"/>
                <a:gd name="connsiteY5" fmla="*/ 10000 h 10000"/>
                <a:gd name="connsiteX6" fmla="*/ 2093 w 10071"/>
                <a:gd name="connsiteY6" fmla="*/ 10000 h 10000"/>
                <a:gd name="connsiteX0" fmla="*/ 2093 w 10071"/>
                <a:gd name="connsiteY0" fmla="*/ 10000 h 10000"/>
                <a:gd name="connsiteX1" fmla="*/ 0 w 10071"/>
                <a:gd name="connsiteY1" fmla="*/ 6899 h 10000"/>
                <a:gd name="connsiteX2" fmla="*/ 2093 w 10071"/>
                <a:gd name="connsiteY2" fmla="*/ 0 h 10000"/>
                <a:gd name="connsiteX3" fmla="*/ 7791 w 10071"/>
                <a:gd name="connsiteY3" fmla="*/ 0 h 10000"/>
                <a:gd name="connsiteX4" fmla="*/ 10071 w 10071"/>
                <a:gd name="connsiteY4" fmla="*/ 6875 h 10000"/>
                <a:gd name="connsiteX5" fmla="*/ 7791 w 10071"/>
                <a:gd name="connsiteY5" fmla="*/ 10000 h 10000"/>
                <a:gd name="connsiteX6" fmla="*/ 2093 w 10071"/>
                <a:gd name="connsiteY6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1" h="10000">
                  <a:moveTo>
                    <a:pt x="2093" y="10000"/>
                  </a:moveTo>
                  <a:lnTo>
                    <a:pt x="0" y="6899"/>
                  </a:lnTo>
                  <a:lnTo>
                    <a:pt x="2093" y="0"/>
                  </a:lnTo>
                  <a:lnTo>
                    <a:pt x="7791" y="0"/>
                  </a:lnTo>
                  <a:lnTo>
                    <a:pt x="10071" y="6875"/>
                  </a:lnTo>
                  <a:lnTo>
                    <a:pt x="7791" y="10000"/>
                  </a:lnTo>
                  <a:lnTo>
                    <a:pt x="2093" y="100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4187D83-B084-4470-9A51-B7248DD37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2040"/>
              <a:ext cx="900" cy="411"/>
            </a:xfrm>
            <a:custGeom>
              <a:avLst/>
              <a:gdLst>
                <a:gd name="T0" fmla="*/ 150 w 810"/>
                <a:gd name="T1" fmla="*/ 300 h 300"/>
                <a:gd name="T2" fmla="*/ 678 w 810"/>
                <a:gd name="T3" fmla="*/ 300 h 300"/>
                <a:gd name="T4" fmla="*/ 810 w 810"/>
                <a:gd name="T5" fmla="*/ 0 h 300"/>
                <a:gd name="T6" fmla="*/ 0 w 810"/>
                <a:gd name="T7" fmla="*/ 0 h 300"/>
                <a:gd name="T8" fmla="*/ 102 w 810"/>
                <a:gd name="T9" fmla="*/ 300 h 300"/>
                <a:gd name="T10" fmla="*/ 150 w 810"/>
                <a:gd name="T11" fmla="*/ 30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connsiteX0" fmla="*/ 1852 w 10000"/>
                <a:gd name="connsiteY0" fmla="*/ 10000 h 10372"/>
                <a:gd name="connsiteX1" fmla="*/ 8534 w 10000"/>
                <a:gd name="connsiteY1" fmla="*/ 10372 h 10372"/>
                <a:gd name="connsiteX2" fmla="*/ 10000 w 10000"/>
                <a:gd name="connsiteY2" fmla="*/ 0 h 10372"/>
                <a:gd name="connsiteX3" fmla="*/ 0 w 10000"/>
                <a:gd name="connsiteY3" fmla="*/ 0 h 10372"/>
                <a:gd name="connsiteX4" fmla="*/ 1259 w 10000"/>
                <a:gd name="connsiteY4" fmla="*/ 10000 h 10372"/>
                <a:gd name="connsiteX5" fmla="*/ 1852 w 10000"/>
                <a:gd name="connsiteY5" fmla="*/ 10000 h 10372"/>
                <a:gd name="connsiteX0" fmla="*/ 1852 w 10000"/>
                <a:gd name="connsiteY0" fmla="*/ 10000 h 10403"/>
                <a:gd name="connsiteX1" fmla="*/ 8534 w 10000"/>
                <a:gd name="connsiteY1" fmla="*/ 10372 h 10403"/>
                <a:gd name="connsiteX2" fmla="*/ 10000 w 10000"/>
                <a:gd name="connsiteY2" fmla="*/ 0 h 10403"/>
                <a:gd name="connsiteX3" fmla="*/ 0 w 10000"/>
                <a:gd name="connsiteY3" fmla="*/ 0 h 10403"/>
                <a:gd name="connsiteX4" fmla="*/ 1232 w 10000"/>
                <a:gd name="connsiteY4" fmla="*/ 10403 h 10403"/>
                <a:gd name="connsiteX5" fmla="*/ 1852 w 10000"/>
                <a:gd name="connsiteY5" fmla="*/ 10000 h 10403"/>
                <a:gd name="connsiteX0" fmla="*/ 1852 w 10000"/>
                <a:gd name="connsiteY0" fmla="*/ 10000 h 10403"/>
                <a:gd name="connsiteX1" fmla="*/ 8534 w 10000"/>
                <a:gd name="connsiteY1" fmla="*/ 10372 h 10403"/>
                <a:gd name="connsiteX2" fmla="*/ 10000 w 10000"/>
                <a:gd name="connsiteY2" fmla="*/ 0 h 10403"/>
                <a:gd name="connsiteX3" fmla="*/ 0 w 10000"/>
                <a:gd name="connsiteY3" fmla="*/ 0 h 10403"/>
                <a:gd name="connsiteX4" fmla="*/ 1232 w 10000"/>
                <a:gd name="connsiteY4" fmla="*/ 10403 h 10403"/>
                <a:gd name="connsiteX5" fmla="*/ 1852 w 10000"/>
                <a:gd name="connsiteY5" fmla="*/ 10000 h 10403"/>
                <a:gd name="connsiteX0" fmla="*/ 1232 w 10000"/>
                <a:gd name="connsiteY0" fmla="*/ 10403 h 10403"/>
                <a:gd name="connsiteX1" fmla="*/ 8534 w 10000"/>
                <a:gd name="connsiteY1" fmla="*/ 10372 h 10403"/>
                <a:gd name="connsiteX2" fmla="*/ 10000 w 10000"/>
                <a:gd name="connsiteY2" fmla="*/ 0 h 10403"/>
                <a:gd name="connsiteX3" fmla="*/ 0 w 10000"/>
                <a:gd name="connsiteY3" fmla="*/ 0 h 10403"/>
                <a:gd name="connsiteX4" fmla="*/ 1232 w 10000"/>
                <a:gd name="connsiteY4" fmla="*/ 10403 h 10403"/>
                <a:gd name="connsiteX0" fmla="*/ 1819 w 10587"/>
                <a:gd name="connsiteY0" fmla="*/ 13718 h 13718"/>
                <a:gd name="connsiteX1" fmla="*/ 9121 w 10587"/>
                <a:gd name="connsiteY1" fmla="*/ 13687 h 13718"/>
                <a:gd name="connsiteX2" fmla="*/ 10587 w 10587"/>
                <a:gd name="connsiteY2" fmla="*/ 3315 h 13718"/>
                <a:gd name="connsiteX3" fmla="*/ 0 w 10587"/>
                <a:gd name="connsiteY3" fmla="*/ 0 h 13718"/>
                <a:gd name="connsiteX4" fmla="*/ 1819 w 10587"/>
                <a:gd name="connsiteY4" fmla="*/ 13718 h 13718"/>
                <a:gd name="connsiteX0" fmla="*/ 1819 w 11105"/>
                <a:gd name="connsiteY0" fmla="*/ 13718 h 13718"/>
                <a:gd name="connsiteX1" fmla="*/ 9121 w 11105"/>
                <a:gd name="connsiteY1" fmla="*/ 13687 h 13718"/>
                <a:gd name="connsiteX2" fmla="*/ 11105 w 11105"/>
                <a:gd name="connsiteY2" fmla="*/ 28 h 13718"/>
                <a:gd name="connsiteX3" fmla="*/ 0 w 11105"/>
                <a:gd name="connsiteY3" fmla="*/ 0 h 13718"/>
                <a:gd name="connsiteX4" fmla="*/ 1819 w 11105"/>
                <a:gd name="connsiteY4" fmla="*/ 13718 h 1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5" h="13718">
                  <a:moveTo>
                    <a:pt x="1819" y="13718"/>
                  </a:moveTo>
                  <a:lnTo>
                    <a:pt x="9121" y="13687"/>
                  </a:lnTo>
                  <a:lnTo>
                    <a:pt x="11105" y="28"/>
                  </a:lnTo>
                  <a:lnTo>
                    <a:pt x="0" y="0"/>
                  </a:lnTo>
                  <a:lnTo>
                    <a:pt x="1819" y="13718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71000">
                  <a:srgbClr val="FFEC2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3C131EE-D8C4-428E-AF66-E4084FFF5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" y="1862"/>
              <a:ext cx="1038" cy="179"/>
            </a:xfrm>
            <a:custGeom>
              <a:avLst/>
              <a:gdLst>
                <a:gd name="T0" fmla="*/ 78 w 960"/>
                <a:gd name="T1" fmla="*/ 180 h 180"/>
                <a:gd name="T2" fmla="*/ 882 w 960"/>
                <a:gd name="T3" fmla="*/ 180 h 180"/>
                <a:gd name="T4" fmla="*/ 960 w 960"/>
                <a:gd name="T5" fmla="*/ 0 h 180"/>
                <a:gd name="T6" fmla="*/ 0 w 960"/>
                <a:gd name="T7" fmla="*/ 0 h 180"/>
                <a:gd name="T8" fmla="*/ 78 w 960"/>
                <a:gd name="T9" fmla="*/ 180 h 180"/>
                <a:gd name="connsiteX0" fmla="*/ 813 w 10810"/>
                <a:gd name="connsiteY0" fmla="*/ 10000 h 10000"/>
                <a:gd name="connsiteX1" fmla="*/ 9188 w 10810"/>
                <a:gd name="connsiteY1" fmla="*/ 10000 h 10000"/>
                <a:gd name="connsiteX2" fmla="*/ 10810 w 10810"/>
                <a:gd name="connsiteY2" fmla="*/ 0 h 10000"/>
                <a:gd name="connsiteX3" fmla="*/ 0 w 10810"/>
                <a:gd name="connsiteY3" fmla="*/ 0 h 10000"/>
                <a:gd name="connsiteX4" fmla="*/ 813 w 10810"/>
                <a:gd name="connsiteY4" fmla="*/ 10000 h 10000"/>
                <a:gd name="connsiteX0" fmla="*/ 660 w 10810"/>
                <a:gd name="connsiteY0" fmla="*/ 9794 h 10000"/>
                <a:gd name="connsiteX1" fmla="*/ 9188 w 10810"/>
                <a:gd name="connsiteY1" fmla="*/ 10000 h 10000"/>
                <a:gd name="connsiteX2" fmla="*/ 10810 w 10810"/>
                <a:gd name="connsiteY2" fmla="*/ 0 h 10000"/>
                <a:gd name="connsiteX3" fmla="*/ 0 w 10810"/>
                <a:gd name="connsiteY3" fmla="*/ 0 h 10000"/>
                <a:gd name="connsiteX4" fmla="*/ 660 w 10810"/>
                <a:gd name="connsiteY4" fmla="*/ 9794 h 10000"/>
                <a:gd name="connsiteX0" fmla="*/ 660 w 10810"/>
                <a:gd name="connsiteY0" fmla="*/ 9794 h 9931"/>
                <a:gd name="connsiteX1" fmla="*/ 10063 w 10810"/>
                <a:gd name="connsiteY1" fmla="*/ 9931 h 9931"/>
                <a:gd name="connsiteX2" fmla="*/ 10810 w 10810"/>
                <a:gd name="connsiteY2" fmla="*/ 0 h 9931"/>
                <a:gd name="connsiteX3" fmla="*/ 0 w 10810"/>
                <a:gd name="connsiteY3" fmla="*/ 0 h 9931"/>
                <a:gd name="connsiteX4" fmla="*/ 660 w 10810"/>
                <a:gd name="connsiteY4" fmla="*/ 9794 h 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0" h="9931">
                  <a:moveTo>
                    <a:pt x="660" y="9794"/>
                  </a:moveTo>
                  <a:lnTo>
                    <a:pt x="10063" y="9931"/>
                  </a:lnTo>
                  <a:lnTo>
                    <a:pt x="10810" y="0"/>
                  </a:lnTo>
                  <a:lnTo>
                    <a:pt x="0" y="0"/>
                  </a:lnTo>
                  <a:lnTo>
                    <a:pt x="660" y="9794"/>
                  </a:lnTo>
                  <a:close/>
                </a:path>
              </a:pathLst>
            </a:custGeom>
            <a:gradFill rotWithShape="1">
              <a:gsLst>
                <a:gs pos="0">
                  <a:srgbClr val="FEE671"/>
                </a:gs>
                <a:gs pos="50000">
                  <a:srgbClr val="FEFEB4"/>
                </a:gs>
                <a:gs pos="100000">
                  <a:srgbClr val="FEFEE4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l-SI" dirty="0">
                <a:solidFill>
                  <a:srgbClr val="FFFFFF"/>
                </a:solidFill>
                <a:latin typeface="Tahoma" panose="020B0604030504040204" pitchFamily="34" charset="0"/>
                <a:cs typeface="Arial" charset="0"/>
              </a:endParaRPr>
            </a:p>
          </p:txBody>
        </p:sp>
      </p:grpSp>
      <p:sp>
        <p:nvSpPr>
          <p:cNvPr id="12" name="Text Box 9">
            <a:extLst>
              <a:ext uri="{FF2B5EF4-FFF2-40B4-BE49-F238E27FC236}">
                <a16:creationId xmlns:a16="http://schemas.microsoft.com/office/drawing/2014/main" id="{62AA92DF-5203-4F0D-959D-F8354CD7F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187" y="4919008"/>
            <a:ext cx="53435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Surovo železo ali grodelj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V obliki sive litine ulivanje izdelkov: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ulične svetilke, klopi ...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Za jekla - s pomočjo kisika odstranijo 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odvečni ogljik, z dodatki vplivajo 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 njegove lastnosti.</a:t>
            </a:r>
            <a:endParaRPr lang="en-US" alt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8BCB9E0E-35CE-4575-BF9E-EC67E421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633" y="3783412"/>
            <a:ext cx="415975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Žlindra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Stranski produkt - jalovina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(i</a:t>
            </a: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zdelava cementa, zidakov, kritin ...)</a:t>
            </a:r>
            <a:endParaRPr lang="en-US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6">
            <a:extLst>
              <a:ext uri="{FF2B5EF4-FFF2-40B4-BE49-F238E27FC236}">
                <a16:creationId xmlns:a16="http://schemas.microsoft.com/office/drawing/2014/main" id="{7EA2675D-F873-4818-B521-440478257C67}"/>
              </a:ext>
            </a:extLst>
          </p:cNvPr>
          <p:cNvSpPr>
            <a:spLocks noChangeArrowheads="1"/>
          </p:cNvSpPr>
          <p:nvPr/>
        </p:nvSpPr>
        <p:spPr bwMode="auto">
          <a:xfrm rot="19816098">
            <a:off x="3337500" y="4507169"/>
            <a:ext cx="1202038" cy="307975"/>
          </a:xfrm>
          <a:prstGeom prst="rightArrow">
            <a:avLst>
              <a:gd name="adj1" fmla="val 68880"/>
              <a:gd name="adj2" fmla="val 198300"/>
            </a:avLst>
          </a:prstGeom>
          <a:solidFill>
            <a:srgbClr val="FEEA7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5888A91C-975C-429E-B857-C45A840B4378}"/>
              </a:ext>
            </a:extLst>
          </p:cNvPr>
          <p:cNvSpPr>
            <a:spLocks noChangeArrowheads="1"/>
          </p:cNvSpPr>
          <p:nvPr/>
        </p:nvSpPr>
        <p:spPr bwMode="auto">
          <a:xfrm rot="20561330">
            <a:off x="3116026" y="5618829"/>
            <a:ext cx="1106487" cy="592454"/>
          </a:xfrm>
          <a:prstGeom prst="rightArrow">
            <a:avLst>
              <a:gd name="adj1" fmla="val 50000"/>
              <a:gd name="adj2" fmla="val 89820"/>
            </a:avLst>
          </a:prstGeom>
          <a:solidFill>
            <a:srgbClr val="FFEC2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2C902A71-3533-463A-8C4A-A0326CC06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69" y="666549"/>
            <a:ext cx="327021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PLAVŽ </a:t>
            </a:r>
            <a:br>
              <a:rPr lang="sl-SI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industrijska talilna peč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13962F29-7F26-41A4-9E15-8D42FB5EF6DC}"/>
              </a:ext>
            </a:extLst>
          </p:cNvPr>
          <p:cNvSpPr>
            <a:spLocks noChangeArrowheads="1"/>
          </p:cNvSpPr>
          <p:nvPr/>
        </p:nvSpPr>
        <p:spPr bwMode="auto">
          <a:xfrm rot="20164494">
            <a:off x="3550057" y="3515669"/>
            <a:ext cx="10182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latin typeface="Arial" panose="020B0604020202020204" pitchFamily="34" charset="0"/>
                <a:cs typeface="Arial" panose="020B0604020202020204" pitchFamily="34" charset="0"/>
              </a:rPr>
              <a:t>vroč zrak</a:t>
            </a:r>
          </a:p>
        </p:txBody>
      </p:sp>
      <p:sp>
        <p:nvSpPr>
          <p:cNvPr id="19" name="AutoShape 21">
            <a:extLst>
              <a:ext uri="{FF2B5EF4-FFF2-40B4-BE49-F238E27FC236}">
                <a16:creationId xmlns:a16="http://schemas.microsoft.com/office/drawing/2014/main" id="{4F92EECD-4345-4BB3-9302-5FD31F334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1619188"/>
            <a:ext cx="660400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06B1F3A4-1AE2-4431-B15D-8DF3A592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2565147"/>
            <a:ext cx="660400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" name="AutoShape 23">
            <a:extLst>
              <a:ext uri="{FF2B5EF4-FFF2-40B4-BE49-F238E27FC236}">
                <a16:creationId xmlns:a16="http://schemas.microsoft.com/office/drawing/2014/main" id="{C6F92A41-0D07-46CC-9211-CDA18B02F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3386964"/>
            <a:ext cx="660400" cy="5064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B4C5B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" name="AutoShape 24">
            <a:extLst>
              <a:ext uri="{FF2B5EF4-FFF2-40B4-BE49-F238E27FC236}">
                <a16:creationId xmlns:a16="http://schemas.microsoft.com/office/drawing/2014/main" id="{7C14CC72-0624-45FE-B239-E111DC8DB8CD}"/>
              </a:ext>
            </a:extLst>
          </p:cNvPr>
          <p:cNvSpPr>
            <a:spLocks noChangeArrowheads="1"/>
          </p:cNvSpPr>
          <p:nvPr/>
        </p:nvSpPr>
        <p:spPr bwMode="auto">
          <a:xfrm rot="3978016">
            <a:off x="3302738" y="2575260"/>
            <a:ext cx="784225" cy="1716087"/>
          </a:xfrm>
          <a:prstGeom prst="downArrow">
            <a:avLst>
              <a:gd name="adj1" fmla="val 50000"/>
              <a:gd name="adj2" fmla="val 54706"/>
            </a:avLst>
          </a:prstGeom>
          <a:gradFill rotWithShape="1">
            <a:gsLst>
              <a:gs pos="0">
                <a:srgbClr val="EFEAE3"/>
              </a:gs>
              <a:gs pos="100000">
                <a:srgbClr val="2280E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29">
            <a:extLst>
              <a:ext uri="{FF2B5EF4-FFF2-40B4-BE49-F238E27FC236}">
                <a16:creationId xmlns:a16="http://schemas.microsoft.com/office/drawing/2014/main" id="{62840918-5723-4DF8-BC2E-0991BF9A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328" y="1887092"/>
            <a:ext cx="4171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Recikliranje železa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Poleg rude stalijo tudi staro železo.</a:t>
            </a:r>
          </a:p>
        </p:txBody>
      </p:sp>
      <p:pic>
        <p:nvPicPr>
          <p:cNvPr id="24" name="Slika 2">
            <a:extLst>
              <a:ext uri="{FF2B5EF4-FFF2-40B4-BE49-F238E27FC236}">
                <a16:creationId xmlns:a16="http://schemas.microsoft.com/office/drawing/2014/main" id="{55F98213-4905-45C1-AB1A-FCF5645F1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r="35386"/>
          <a:stretch/>
        </p:blipFill>
        <p:spPr bwMode="auto">
          <a:xfrm>
            <a:off x="9154384" y="558800"/>
            <a:ext cx="3037616" cy="62992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DB458D2F-B866-4023-894A-C6F5EC925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385" y="5888998"/>
            <a:ext cx="30376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latin typeface="Arial" panose="020B0604020202020204" pitchFamily="34" charset="0"/>
                <a:cs typeface="Arial" panose="020B0604020202020204" pitchFamily="34" charset="0"/>
              </a:rPr>
              <a:t>Opuščeni plavž </a:t>
            </a:r>
            <a:br>
              <a:rPr lang="sl-SI" altLang="sl-S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1600" dirty="0">
                <a:latin typeface="Arial" panose="020B0604020202020204" pitchFamily="34" charset="0"/>
                <a:cs typeface="Arial" panose="020B0604020202020204" pitchFamily="34" charset="0"/>
              </a:rPr>
              <a:t>v jeklarni </a:t>
            </a:r>
            <a:br>
              <a:rPr lang="sl-SI" altLang="sl-S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1600" dirty="0">
                <a:latin typeface="Arial" panose="020B0604020202020204" pitchFamily="34" charset="0"/>
                <a:cs typeface="Arial" panose="020B0604020202020204" pitchFamily="34" charset="0"/>
              </a:rPr>
              <a:t>na Jesenicah</a:t>
            </a:r>
            <a:endParaRPr lang="en-US" altLang="sl-SI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77423AE-EF64-4ED1-923E-070CEB56C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7" y="3205878"/>
            <a:ext cx="1527196" cy="967297"/>
          </a:xfrm>
          <a:prstGeom prst="rect">
            <a:avLst/>
          </a:prstGeom>
        </p:spPr>
      </p:pic>
      <p:sp>
        <p:nvSpPr>
          <p:cNvPr id="27" name="Pravokotnik 26">
            <a:extLst>
              <a:ext uri="{FF2B5EF4-FFF2-40B4-BE49-F238E27FC236}">
                <a16:creationId xmlns:a16="http://schemas.microsoft.com/office/drawing/2014/main" id="{3013E05E-D9C2-4557-B437-6CE395906451}"/>
              </a:ext>
            </a:extLst>
          </p:cNvPr>
          <p:cNvSpPr/>
          <p:nvPr/>
        </p:nvSpPr>
        <p:spPr>
          <a:xfrm>
            <a:off x="166655" y="4094914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sl-SI" sz="1400" dirty="0">
                <a:latin typeface="Arial" panose="020B0604020202020204" pitchFamily="34" charset="0"/>
                <a:cs typeface="Arial" panose="020B0604020202020204" pitchFamily="34" charset="0"/>
              </a:rPr>
              <a:t>hematit</a:t>
            </a:r>
            <a:endParaRPr lang="sl-SI" sz="1400" dirty="0"/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3D76A517-EFE2-46EE-997E-1202F4C15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283" y="2482810"/>
            <a:ext cx="386404" cy="635020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34B05BD1-13E1-4366-83AB-47621693B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2147">
            <a:off x="751124" y="2225570"/>
            <a:ext cx="462879" cy="760700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A6A713A0-7D44-4B9A-B282-6F04E8D22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2509">
            <a:off x="1069940" y="2118227"/>
            <a:ext cx="368218" cy="605134"/>
          </a:xfrm>
          <a:prstGeom prst="rect">
            <a:avLst/>
          </a:prstGeom>
        </p:spPr>
      </p:pic>
      <p:sp>
        <p:nvSpPr>
          <p:cNvPr id="36" name="Text Box 29">
            <a:extLst>
              <a:ext uri="{FF2B5EF4-FFF2-40B4-BE49-F238E27FC236}">
                <a16:creationId xmlns:a16="http://schemas.microsoft.com/office/drawing/2014/main" id="{F466CDE0-2CF1-46DC-B724-8CC37DB5E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841" y="2661918"/>
            <a:ext cx="41719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Vroč zrak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Višanje temperature 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(podobno kot pri žaru).</a:t>
            </a: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9">
            <a:extLst>
              <a:ext uri="{FF2B5EF4-FFF2-40B4-BE49-F238E27FC236}">
                <a16:creationId xmlns:a16="http://schemas.microsoft.com/office/drawing/2014/main" id="{7C6FC62A-8FD8-41BA-9E4F-1D03C52B0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553" y="643532"/>
            <a:ext cx="431163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Koks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Gorivo, podobno premogu, 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skoraj čisti ogljik. </a:t>
            </a:r>
            <a:b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1800" dirty="0">
                <a:latin typeface="Arial" panose="020B0604020202020204" pitchFamily="34" charset="0"/>
                <a:cs typeface="Arial" panose="020B0604020202020204" pitchFamily="34" charset="0"/>
              </a:rPr>
              <a:t>(doseganje visokih temperatur)</a:t>
            </a: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5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primerjava - ob različnih temperaturah taljenja različne oblike sladkorja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B725520-8F00-4DF6-9797-F4829ABAA88B}"/>
              </a:ext>
            </a:extLst>
          </p:cNvPr>
          <p:cNvGrpSpPr/>
          <p:nvPr/>
        </p:nvGrpSpPr>
        <p:grpSpPr>
          <a:xfrm>
            <a:off x="0" y="548640"/>
            <a:ext cx="6874934" cy="6309360"/>
            <a:chOff x="0" y="646176"/>
            <a:chExt cx="6874934" cy="6211824"/>
          </a:xfrm>
        </p:grpSpPr>
        <p:pic>
          <p:nvPicPr>
            <p:cNvPr id="5" name="Slika 10">
              <a:extLst>
                <a:ext uri="{FF2B5EF4-FFF2-40B4-BE49-F238E27FC236}">
                  <a16:creationId xmlns:a16="http://schemas.microsoft.com/office/drawing/2014/main" id="{FF418321-F0DA-436E-BDDE-59B2AA79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6176"/>
              <a:ext cx="6874934" cy="621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49F90647-2C0B-4D1C-B44B-21CC2E93A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904" y="966591"/>
              <a:ext cx="6272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sl-SI" altLang="sl-S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118°C</a:t>
              </a:r>
              <a:endPara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E7F982C6-1A46-4E61-A523-F8E4F71D8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7061" y="966591"/>
              <a:ext cx="644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sl-SI" altLang="sl-S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160°C</a:t>
              </a:r>
              <a:endPara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86FACCA-93FA-40FA-84CB-266BE0875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4813" y="957964"/>
              <a:ext cx="644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sl-SI" altLang="sl-S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168°C</a:t>
              </a:r>
              <a:endPara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108A6D34-B5DC-46AD-88F5-0591DA7BA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3727" y="979531"/>
              <a:ext cx="644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sl-SI" altLang="sl-S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171°C</a:t>
              </a:r>
              <a:endPara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62A0189F-9112-41E1-813C-B75BADC9D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70" y="975219"/>
              <a:ext cx="644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sl-SI" altLang="sl-S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173°C</a:t>
              </a:r>
              <a:endPara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F7536EB8-3FEE-4296-8C43-E2650C1E9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6117" y="975219"/>
              <a:ext cx="644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sl-SI" altLang="sl-S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175°C</a:t>
              </a:r>
              <a:endPara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806A461E-AF8C-4914-89BE-73BC4E3AC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1212" y="6354727"/>
              <a:ext cx="644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sl-SI" altLang="sl-S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177°C</a:t>
              </a:r>
              <a:endPara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Sugars caramelized small">
            <a:extLst>
              <a:ext uri="{FF2B5EF4-FFF2-40B4-BE49-F238E27FC236}">
                <a16:creationId xmlns:a16="http://schemas.microsoft.com/office/drawing/2014/main" id="{7B6A11B3-6443-4B33-907A-FF646994C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34" y="548640"/>
            <a:ext cx="5323686" cy="63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131025BD-6CDA-43AA-A28B-0FE45C46497F}"/>
              </a:ext>
            </a:extLst>
          </p:cNvPr>
          <p:cNvSpPr/>
          <p:nvPr/>
        </p:nvSpPr>
        <p:spPr>
          <a:xfrm>
            <a:off x="5109132" y="4826675"/>
            <a:ext cx="1765802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Sladkor</a:t>
            </a:r>
            <a:endParaRPr lang="sl-SI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105°C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šibka nit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115°C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drobni biser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121°C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veliki biser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125°C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mali lom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144°C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veliki lom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150°C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svetli karamel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165-175°C</a:t>
            </a:r>
            <a:r>
              <a:rPr lang="sl-SI" sz="1400" dirty="0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karamel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400" dirty="0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nad </a:t>
            </a:r>
            <a:r>
              <a:rPr lang="sl-SI" sz="1400" dirty="0" err="1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175°C</a:t>
            </a:r>
            <a:r>
              <a:rPr lang="sl-SI" sz="1400" dirty="0"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 </a:t>
            </a:r>
            <a:r>
              <a:rPr lang="sl-SI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charset="0"/>
              </a:rPr>
              <a:t>zažgano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5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</a:t>
            </a:r>
            <a:r>
              <a:rPr lang="sl-SI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sl-SI" sz="28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diagram za pridobivanje jekla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0A63C36-DD2A-47D5-A5CF-59A140E6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841"/>
            <a:ext cx="6873650" cy="622115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4F2B919-DBEE-4636-BC90-057FE052C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30" y="868489"/>
            <a:ext cx="5813417" cy="2959799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9FBC68B4-D822-443E-9C4E-FA840685FB3E}"/>
              </a:ext>
            </a:extLst>
          </p:cNvPr>
          <p:cNvSpPr/>
          <p:nvPr/>
        </p:nvSpPr>
        <p:spPr>
          <a:xfrm>
            <a:off x="7205472" y="382828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 različnih temperaturah </a:t>
            </a:r>
            <a:b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% ogljika različna </a:t>
            </a:r>
            <a:b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kristalna struktura in lastnosti </a:t>
            </a:r>
            <a:b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jekla.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940015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</TotalTime>
  <Words>511</Words>
  <Application>Microsoft Office PowerPoint</Application>
  <PresentationFormat>Širokozaslonsko</PresentationFormat>
  <Paragraphs>85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9" baseType="lpstr">
      <vt:lpstr>Arial</vt:lpstr>
      <vt:lpstr>Book Antiqua</vt:lpstr>
      <vt:lpstr>Calibri</vt:lpstr>
      <vt:lpstr>Lucida Sans</vt:lpstr>
      <vt:lpstr>Tahoma</vt:lpstr>
      <vt:lpstr>Wingdings</vt:lpstr>
      <vt:lpstr>Wingdings 2</vt:lpstr>
      <vt:lpstr>Wingdings 3</vt:lpstr>
      <vt:lpstr>1_Apex</vt:lpstr>
      <vt:lpstr>KOVINE</vt:lpstr>
      <vt:lpstr>Kovine: Zgodovina (pred več kot 6000 leti) </vt:lpstr>
      <vt:lpstr>Kovine: Zgodovina uporabe kovin</vt:lpstr>
      <vt:lpstr>Kovine: Pridobivanje kovin</vt:lpstr>
      <vt:lpstr>Kovine: Nahajališča rude v Sloveniji</vt:lpstr>
      <vt:lpstr>Kovine: Pridobivanje kovin – rudo stalimo in na osnovi gostote izločimo kovino</vt:lpstr>
      <vt:lpstr>Kovine: Pridobivanje kovin – taljenje rude v plavžu</vt:lpstr>
      <vt:lpstr>Kovine: primerjava - ob različnih temperaturah taljenja različne oblike sladkorja</vt:lpstr>
      <vt:lpstr>Kovine: Fe3C diagram za pridobivanje jekla</vt:lpstr>
      <vt:lpstr>Kovine: Elektroobločna peč – natančna nastavitev in enakomerna temperatura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ZGODOVINA UPORABE KOVIN</dc:title>
  <dc:creator>HP</dc:creator>
  <cp:lastModifiedBy>HP</cp:lastModifiedBy>
  <cp:revision>61</cp:revision>
  <dcterms:created xsi:type="dcterms:W3CDTF">2020-11-08T17:41:37Z</dcterms:created>
  <dcterms:modified xsi:type="dcterms:W3CDTF">2020-11-23T11:11:18Z</dcterms:modified>
</cp:coreProperties>
</file>