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62" r:id="rId4"/>
    <p:sldId id="264" r:id="rId5"/>
    <p:sldId id="263" r:id="rId6"/>
    <p:sldId id="257" r:id="rId7"/>
    <p:sldId id="260" r:id="rId8"/>
    <p:sldId id="265" r:id="rId9"/>
    <p:sldId id="258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17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32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51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56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7757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13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001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31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121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3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57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19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62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77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99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8FB8-F847-420A-A28A-332EA8F501FE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CFC8B9-2891-488B-9600-86F52D85F3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9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3789040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Formati</a:t>
            </a:r>
            <a:endParaRPr lang="sl-SI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6" name="Picture 4" descr="http://www.extra-lux.si/wcsstore/ExtraLux/images/products/800x800/3/9/8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85" y="692696"/>
            <a:ext cx="4283968" cy="22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25.fss.ru/files/79845/%D0%B3%D0%B0%D0%B7%D0%B5%D1%82%D1%8B%20%D1%84%D0%BE%D1%82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3478"/>
            <a:ext cx="2688233" cy="24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836712"/>
            <a:ext cx="237510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31640" y="692696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Ponovimo: izdelava papirja v papirnem stroju se konča z navijanjem papirja v zvitke – bale. Sledi razrez v </a:t>
            </a:r>
            <a:r>
              <a:rPr lang="sl-SI" b="1" dirty="0" smtClean="0"/>
              <a:t>vzdolžni smeri </a:t>
            </a:r>
            <a:r>
              <a:rPr lang="sl-SI" dirty="0" smtClean="0"/>
              <a:t>(torej v smeri vlaken papirja) na krajše papirne bale.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Papir nato s </a:t>
            </a:r>
            <a:r>
              <a:rPr lang="sl-SI" b="1" dirty="0" smtClean="0"/>
              <a:t>prečnim razrezom </a:t>
            </a:r>
            <a:r>
              <a:rPr lang="sl-SI" dirty="0" smtClean="0"/>
              <a:t>razrežejo še na pole papirja. </a:t>
            </a:r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733112"/>
            <a:ext cx="4565856" cy="28679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677431"/>
            <a:ext cx="1946565" cy="1482247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4708867" y="2210811"/>
            <a:ext cx="1008112" cy="445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2973337" y="6550223"/>
            <a:ext cx="447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Primer stroja za prečni razrez papirnih bal</a:t>
            </a:r>
            <a:endParaRPr lang="sl-SI" sz="14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836" y="1677431"/>
            <a:ext cx="237385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24744" y="26064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Prečno rezanje </a:t>
            </a:r>
            <a:r>
              <a:rPr lang="sl-SI" dirty="0" smtClean="0"/>
              <a:t>je postopek, s katerim se izdela </a:t>
            </a:r>
            <a:r>
              <a:rPr lang="sl-SI" b="1" dirty="0" smtClean="0"/>
              <a:t>osnovni format</a:t>
            </a:r>
            <a:r>
              <a:rPr lang="sl-SI" dirty="0" smtClean="0"/>
              <a:t> papirja z oznako </a:t>
            </a:r>
            <a:r>
              <a:rPr lang="sl-SI" b="1" dirty="0" smtClean="0"/>
              <a:t>A0</a:t>
            </a:r>
            <a:r>
              <a:rPr lang="sl-SI" dirty="0" smtClean="0"/>
              <a:t>. Gre za velikost pravokotne pole </a:t>
            </a:r>
            <a:r>
              <a:rPr lang="sl-SI" dirty="0"/>
              <a:t>papirja, ki ima površino </a:t>
            </a:r>
            <a:r>
              <a:rPr lang="sl-SI" b="1" dirty="0"/>
              <a:t>1 </a:t>
            </a:r>
            <a:r>
              <a:rPr lang="sl-SI" b="1" dirty="0" smtClean="0"/>
              <a:t>m</a:t>
            </a:r>
            <a:r>
              <a:rPr lang="sl-SI" b="1" baseline="30000" dirty="0" smtClean="0"/>
              <a:t>2</a:t>
            </a:r>
            <a:r>
              <a:rPr lang="sl-SI" dirty="0" smtClean="0"/>
              <a:t>. </a:t>
            </a:r>
          </a:p>
          <a:p>
            <a:endParaRPr lang="sl-SI" dirty="0"/>
          </a:p>
          <a:p>
            <a:r>
              <a:rPr lang="sl-SI" dirty="0" smtClean="0"/>
              <a:t>Da si boste lažje predstavljali velikost tega formata, naredite naslednji poskus:</a:t>
            </a:r>
            <a:endParaRPr lang="sl-SI" dirty="0"/>
          </a:p>
          <a:p>
            <a:r>
              <a:rPr lang="sl-SI" dirty="0" smtClean="0"/>
              <a:t>vzemite 8 velikih zvezkov in jih odprite na sredini. Tako razgrnjene položite na tla sobe enega poleg drugega, kot vidite na sliki. </a:t>
            </a:r>
            <a:r>
              <a:rPr lang="sl-SI" b="1" dirty="0" smtClean="0"/>
              <a:t>(Naredite fotografijo, ki jo boste oddali v spletno učilnico.)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79" y="4795203"/>
            <a:ext cx="1707096" cy="1002118"/>
          </a:xfrm>
          <a:prstGeom prst="rect">
            <a:avLst/>
          </a:prstGeom>
        </p:spPr>
      </p:pic>
      <p:sp>
        <p:nvSpPr>
          <p:cNvPr id="14" name="Desna puščica 13"/>
          <p:cNvSpPr/>
          <p:nvPr/>
        </p:nvSpPr>
        <p:spPr>
          <a:xfrm>
            <a:off x="3535728" y="515224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12" y="2996952"/>
            <a:ext cx="1362075" cy="923925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796" y="5705763"/>
            <a:ext cx="1362075" cy="92392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64" y="2996952"/>
            <a:ext cx="1362075" cy="923925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11" y="3888049"/>
            <a:ext cx="1362075" cy="92392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62" y="4791158"/>
            <a:ext cx="1362075" cy="923925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797" y="4791158"/>
            <a:ext cx="1362075" cy="923925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63" y="3896794"/>
            <a:ext cx="1362075" cy="923925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28" y="5707438"/>
            <a:ext cx="1359526" cy="920576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7301658" y="3251058"/>
            <a:ext cx="169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Izmerite dolžino in širino nastalega pravokotnika in jo primerjajte s podatkom v tabeli formatov papirja!</a:t>
            </a:r>
            <a:endParaRPr lang="sl-SI" dirty="0"/>
          </a:p>
        </p:txBody>
      </p:sp>
      <p:sp>
        <p:nvSpPr>
          <p:cNvPr id="27" name="Pravokotnik 26"/>
          <p:cNvSpPr/>
          <p:nvPr/>
        </p:nvSpPr>
        <p:spPr>
          <a:xfrm>
            <a:off x="4854782" y="3770456"/>
            <a:ext cx="16514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A0</a:t>
            </a:r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18" y="3184922"/>
            <a:ext cx="1739884" cy="1252189"/>
          </a:xfrm>
          <a:prstGeom prst="rect">
            <a:avLst/>
          </a:prstGeom>
        </p:spPr>
      </p:pic>
      <p:sp>
        <p:nvSpPr>
          <p:cNvPr id="29" name="Desna puščica 28"/>
          <p:cNvSpPr/>
          <p:nvPr/>
        </p:nvSpPr>
        <p:spPr>
          <a:xfrm rot="2991554">
            <a:off x="1129643" y="4765125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63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75656" y="47667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endParaRPr lang="sl-SI" dirty="0"/>
          </a:p>
          <a:p>
            <a:r>
              <a:rPr lang="sl-SI" dirty="0" smtClean="0"/>
              <a:t>Zaporedne </a:t>
            </a:r>
            <a:r>
              <a:rPr lang="sl-SI" dirty="0"/>
              <a:t>velikosti papirja </a:t>
            </a:r>
            <a:r>
              <a:rPr lang="sl-SI" dirty="0" smtClean="0"/>
              <a:t>A1</a:t>
            </a:r>
            <a:r>
              <a:rPr lang="sl-SI" dirty="0"/>
              <a:t>, A2, A3, itn. dobimo </a:t>
            </a:r>
            <a:r>
              <a:rPr lang="sl-SI" dirty="0" smtClean="0"/>
              <a:t>tako, da </a:t>
            </a:r>
            <a:r>
              <a:rPr lang="sl-SI" b="1" dirty="0" smtClean="0"/>
              <a:t>prepolovimo daljšo stranico predhodne</a:t>
            </a:r>
            <a:r>
              <a:rPr lang="sl-SI" dirty="0" smtClean="0"/>
              <a:t> </a:t>
            </a:r>
            <a:r>
              <a:rPr lang="sl-SI" dirty="0"/>
              <a:t>velikosti </a:t>
            </a:r>
            <a:r>
              <a:rPr lang="sl-SI" dirty="0" smtClean="0"/>
              <a:t>papirja. Najpogostejša</a:t>
            </a:r>
            <a:r>
              <a:rPr lang="sl-SI" dirty="0"/>
              <a:t> velikost papirja v pisarniški rabi je </a:t>
            </a:r>
            <a:r>
              <a:rPr lang="sl-SI" dirty="0" smtClean="0"/>
              <a:t>A4.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896544" cy="34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03648" y="692696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Razmislite….</a:t>
            </a:r>
          </a:p>
          <a:p>
            <a:endParaRPr lang="sl-SI" dirty="0" smtClean="0"/>
          </a:p>
          <a:p>
            <a:r>
              <a:rPr lang="sl-SI" dirty="0" smtClean="0"/>
              <a:t>Risalni list je velikosti formata z oznako A3.</a:t>
            </a:r>
          </a:p>
          <a:p>
            <a:r>
              <a:rPr lang="sl-SI" dirty="0"/>
              <a:t>Velikost lista v matematičnem zvezku označimo kot A4 format</a:t>
            </a:r>
            <a:r>
              <a:rPr lang="sl-SI" dirty="0" smtClean="0"/>
              <a:t>.</a:t>
            </a:r>
          </a:p>
          <a:p>
            <a:r>
              <a:rPr lang="sl-SI" dirty="0" smtClean="0"/>
              <a:t>Velikost lista v malih zvezkih je označena kot format A5.</a:t>
            </a: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Kaj nam torej pove </a:t>
            </a:r>
            <a:r>
              <a:rPr lang="sl-SI" b="1" dirty="0" smtClean="0"/>
              <a:t>številčna</a:t>
            </a:r>
            <a:r>
              <a:rPr lang="sl-SI" dirty="0" smtClean="0"/>
              <a:t> oznaka posameznega formata?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149523"/>
            <a:ext cx="2952328" cy="295232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71" y="4006399"/>
            <a:ext cx="1937528" cy="9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1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4940" t="14091" r="10256" b="11231"/>
          <a:stretch/>
        </p:blipFill>
        <p:spPr>
          <a:xfrm>
            <a:off x="755576" y="1412776"/>
            <a:ext cx="8136904" cy="432953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75656" y="764704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/>
              <a:t>Formati papirja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6094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75656" y="692696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Naloga:</a:t>
            </a:r>
          </a:p>
          <a:p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 smtClean="0"/>
              <a:t>vzemite list papirja velikosti A4 formata in nanj s svinčnikom napišite veliko oznako A4;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 smtClean="0"/>
              <a:t>prepognite ga tako, da boste razpolovili daljšo stranico tega lista. Na eni strani tako dobljenega formata napišite A5.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 smtClean="0"/>
              <a:t>spet prepolovite daljšo stranico novega pravokotnika in nanj napišite oznako A6;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 smtClean="0"/>
              <a:t>postopek nadaljujte, dokler ne dobite formata A8.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 smtClean="0"/>
              <a:t>list delno razgrnite (na velikost formata A6) in prilepite v delovni zvezek na strani 13 pod nalogo 4.</a:t>
            </a:r>
          </a:p>
          <a:p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483768" y="2492896"/>
            <a:ext cx="792088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2541649" y="2708919"/>
            <a:ext cx="58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/>
              <a:t>A4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211960" y="2996952"/>
            <a:ext cx="79208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povezovalnik 6"/>
          <p:cNvCxnSpPr>
            <a:stCxn id="3" idx="1"/>
            <a:endCxn id="3" idx="3"/>
          </p:cNvCxnSpPr>
          <p:nvPr/>
        </p:nvCxnSpPr>
        <p:spPr>
          <a:xfrm>
            <a:off x="2483768" y="2996952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vzdol ukrivljena puščica 7"/>
          <p:cNvSpPr/>
          <p:nvPr/>
        </p:nvSpPr>
        <p:spPr>
          <a:xfrm rot="16200000">
            <a:off x="1934054" y="2824482"/>
            <a:ext cx="576064" cy="3449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Desna puščica 8"/>
          <p:cNvSpPr/>
          <p:nvPr/>
        </p:nvSpPr>
        <p:spPr>
          <a:xfrm>
            <a:off x="3491880" y="3181618"/>
            <a:ext cx="504056" cy="175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365790" y="3084639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A5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82" y="4681028"/>
            <a:ext cx="865168" cy="565008"/>
          </a:xfrm>
          <a:prstGeom prst="rect">
            <a:avLst/>
          </a:prstGeom>
        </p:spPr>
      </p:pic>
      <p:cxnSp>
        <p:nvCxnSpPr>
          <p:cNvPr id="14" name="Raven povezovalnik 13"/>
          <p:cNvCxnSpPr>
            <a:stCxn id="11" idx="0"/>
            <a:endCxn id="11" idx="2"/>
          </p:cNvCxnSpPr>
          <p:nvPr/>
        </p:nvCxnSpPr>
        <p:spPr>
          <a:xfrm>
            <a:off x="5077166" y="4681028"/>
            <a:ext cx="0" cy="565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vzdol ukrivljena puščica 15"/>
          <p:cNvSpPr/>
          <p:nvPr/>
        </p:nvSpPr>
        <p:spPr>
          <a:xfrm rot="21272875">
            <a:off x="4817102" y="4367114"/>
            <a:ext cx="428790" cy="234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Desna puščica 16"/>
          <p:cNvSpPr/>
          <p:nvPr/>
        </p:nvSpPr>
        <p:spPr>
          <a:xfrm>
            <a:off x="5762241" y="4923696"/>
            <a:ext cx="504056" cy="175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6656977" y="4716690"/>
            <a:ext cx="367123" cy="4936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6598325" y="4783784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A6</a:t>
            </a:r>
          </a:p>
        </p:txBody>
      </p:sp>
    </p:spTree>
    <p:extLst>
      <p:ext uri="{BB962C8B-B14F-4D97-AF65-F5344CB8AC3E}">
        <p14:creationId xmlns:p14="http://schemas.microsoft.com/office/powerpoint/2010/main" val="124134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03648" y="332656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Debelejša gradiva, kartone in lepenke razrežemo na nekoliko večje formate. Osnovni format je velik 1000 mm x 1400 mm in ga označimo z B0 (B nič) </a:t>
            </a:r>
            <a:endParaRPr lang="sl-SI" dirty="0" smtClean="0"/>
          </a:p>
          <a:p>
            <a:r>
              <a:rPr lang="sl-SI" dirty="0" smtClean="0"/>
              <a:t>B </a:t>
            </a:r>
            <a:r>
              <a:rPr lang="sl-SI" dirty="0"/>
              <a:t>format se </a:t>
            </a:r>
            <a:r>
              <a:rPr lang="sl-SI" dirty="0" smtClean="0"/>
              <a:t>uporablja tudi za </a:t>
            </a:r>
            <a:r>
              <a:rPr lang="sl-SI" dirty="0"/>
              <a:t>različne tiskovine, npr. pri tisku plakatov, </a:t>
            </a:r>
            <a:r>
              <a:rPr lang="sl-SI" dirty="0" smtClean="0"/>
              <a:t>knjig, kartonastih kuvert in </a:t>
            </a:r>
            <a:r>
              <a:rPr lang="sl-SI" dirty="0"/>
              <a:t>potnih listov. Najpogosteje uporabljan format je B1 (</a:t>
            </a:r>
            <a:r>
              <a:rPr lang="sl-SI" dirty="0" smtClean="0"/>
              <a:t>700 mm </a:t>
            </a:r>
            <a:r>
              <a:rPr lang="sl-SI" dirty="0"/>
              <a:t>x 1000 mm</a:t>
            </a:r>
            <a:r>
              <a:rPr lang="sl-SI" dirty="0" smtClean="0"/>
              <a:t>).</a:t>
            </a:r>
          </a:p>
          <a:p>
            <a:r>
              <a:rPr lang="sl-SI" dirty="0"/>
              <a:t/>
            </a:r>
            <a:br>
              <a:rPr lang="sl-SI" dirty="0"/>
            </a:b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C </a:t>
            </a:r>
            <a:r>
              <a:rPr lang="sl-SI" dirty="0"/>
              <a:t>format se uporablja samo za izdelavo kuvert. Praktična uporaba tega je, da pismo, ki je napisano na papirju A4, ustreza kuverti C4, kuverta C4 pa se lahko vloži v trdnejšo kuverto B4.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76872"/>
            <a:ext cx="2489198" cy="150313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3" y="2638514"/>
            <a:ext cx="2180749" cy="10801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116874"/>
            <a:ext cx="1823133" cy="18231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078" y="5133970"/>
            <a:ext cx="4721764" cy="15339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94" y="5417270"/>
            <a:ext cx="1453704" cy="9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2875" r="28604"/>
          <a:stretch/>
        </p:blipFill>
        <p:spPr>
          <a:xfrm>
            <a:off x="2915816" y="2564904"/>
            <a:ext cx="3816425" cy="379157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568331" y="404664"/>
            <a:ext cx="6604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V delovnem zvezku na straneh 12 in 13 rešite naloge 1 – 4. </a:t>
            </a:r>
          </a:p>
          <a:p>
            <a:endParaRPr lang="sl-SI" b="1" dirty="0"/>
          </a:p>
          <a:p>
            <a:r>
              <a:rPr lang="sl-SI" b="1" dirty="0" smtClean="0"/>
              <a:t>Naredite fotografiji teh </a:t>
            </a:r>
            <a:r>
              <a:rPr lang="sl-SI" b="1" smtClean="0"/>
              <a:t>dveh strani. </a:t>
            </a:r>
            <a:r>
              <a:rPr lang="sl-SI" b="1" dirty="0" smtClean="0"/>
              <a:t>Vse tri fotografije oddajte v spletno učilnico.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7605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Šelest</Template>
  <TotalTime>197</TotalTime>
  <Words>392</Words>
  <Application>Microsoft Office PowerPoint</Application>
  <PresentationFormat>Diaprojekcija na zaslonu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Algerian</vt:lpstr>
      <vt:lpstr>Arial</vt:lpstr>
      <vt:lpstr>Century Gothic</vt:lpstr>
      <vt:lpstr>Wingdings</vt:lpstr>
      <vt:lpstr>Wingdings 3</vt:lpstr>
      <vt:lpstr>Šelest</vt:lpstr>
      <vt:lpstr>Formati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BarbaraA</cp:lastModifiedBy>
  <cp:revision>22</cp:revision>
  <dcterms:created xsi:type="dcterms:W3CDTF">2014-01-07T10:27:01Z</dcterms:created>
  <dcterms:modified xsi:type="dcterms:W3CDTF">2020-12-07T23:38:11Z</dcterms:modified>
</cp:coreProperties>
</file>