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4" r:id="rId4"/>
    <p:sldId id="257" r:id="rId5"/>
    <p:sldId id="258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34D"/>
    <a:srgbClr val="FC9804"/>
    <a:srgbClr val="FCA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Risanje v pravokotni projekciji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5526526"/>
            <a:ext cx="8915399" cy="1126283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Tokrat bomo narisali v pravokotni projekciji predmet, ki ima dve poševni ploskvi.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647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1" y="2666082"/>
            <a:ext cx="2841766" cy="218648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990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 Vidne robove prevlečemo z debelo polno črto (svinčnik 2B).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41" y="1319113"/>
            <a:ext cx="5712706" cy="53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88322" y="1752871"/>
            <a:ext cx="5067561" cy="402376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9907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 Nadaljujemo s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tlorisom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Ploskvi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si lahko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pobarvamo.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skici poglejmo, katere podatke najdemo o predmetu v tem pogledu. 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646841" y="3200266"/>
            <a:ext cx="5273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Vidimo dve dolžini in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širino.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2164622" y="4583229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174510" y="4918227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3731145" y="4750728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63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94" y="2533168"/>
            <a:ext cx="2562860" cy="212217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9907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Dolžini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smo že načrtali, zato odmerimo in narišemo le še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širino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6437" y="3960934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05" y="1195443"/>
            <a:ext cx="5596568" cy="5530983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8807924" y="4979128"/>
            <a:ext cx="391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POZOR! Z merjenjem začnemo od spodnje pomožne vodoravne premice!!!!</a:t>
            </a:r>
            <a:endParaRPr lang="sl-SI" sz="2000" dirty="0">
              <a:solidFill>
                <a:srgbClr val="FF0000"/>
              </a:solidFill>
            </a:endParaRPr>
          </a:p>
        </p:txBody>
      </p:sp>
      <p:cxnSp>
        <p:nvCxnSpPr>
          <p:cNvPr id="12" name="Raven puščični povezovalnik 11"/>
          <p:cNvCxnSpPr/>
          <p:nvPr/>
        </p:nvCxnSpPr>
        <p:spPr>
          <a:xfrm flipH="1" flipV="1">
            <a:off x="6566053" y="4296578"/>
            <a:ext cx="2159306" cy="1465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3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94" y="2400966"/>
            <a:ext cx="2562860" cy="212217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9907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Skozi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zarisano točko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narišemo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pravokotnico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 navpično premico.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Narišemo jo le malce preko navpičnih premic.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15420" y="3776753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806" y="1445094"/>
            <a:ext cx="5458072" cy="52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92924" y="737208"/>
            <a:ext cx="990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12. Vidne robove prevlečemo z debelo polno črto (svinčnik 2B).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571" y="1291554"/>
            <a:ext cx="5919284" cy="54507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34" y="2467356"/>
            <a:ext cx="256054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lika 49"/>
          <p:cNvPicPr/>
          <p:nvPr/>
        </p:nvPicPr>
        <p:blipFill>
          <a:blip r:embed="rId2"/>
          <a:stretch>
            <a:fillRect/>
          </a:stretch>
        </p:blipFill>
        <p:spPr>
          <a:xfrm>
            <a:off x="5011763" y="346699"/>
            <a:ext cx="2237861" cy="1891629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 rotWithShape="1">
          <a:blip r:embed="rId3"/>
          <a:srcRect b="1270"/>
          <a:stretch/>
        </p:blipFill>
        <p:spPr>
          <a:xfrm>
            <a:off x="7276712" y="491717"/>
            <a:ext cx="4151117" cy="553473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871472" y="2599853"/>
            <a:ext cx="23714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Opomba: </a:t>
            </a:r>
          </a:p>
          <a:p>
            <a:r>
              <a:rPr lang="sl-SI" dirty="0" smtClean="0">
                <a:solidFill>
                  <a:srgbClr val="0070C0"/>
                </a:solidFill>
              </a:rPr>
              <a:t>opazimo, da </a:t>
            </a:r>
            <a:r>
              <a:rPr lang="sl-SI" b="1" dirty="0" smtClean="0">
                <a:solidFill>
                  <a:srgbClr val="0070C0"/>
                </a:solidFill>
              </a:rPr>
              <a:t>isti</a:t>
            </a:r>
            <a:r>
              <a:rPr lang="sl-SI" dirty="0" smtClean="0">
                <a:solidFill>
                  <a:srgbClr val="0070C0"/>
                </a:solidFill>
              </a:rPr>
              <a:t> rob strehe v narisu in tlorisu </a:t>
            </a:r>
            <a:r>
              <a:rPr lang="sl-SI" b="1" dirty="0" smtClean="0">
                <a:solidFill>
                  <a:srgbClr val="0070C0"/>
                </a:solidFill>
              </a:rPr>
              <a:t>nista</a:t>
            </a:r>
            <a:r>
              <a:rPr lang="sl-SI" dirty="0" smtClean="0">
                <a:solidFill>
                  <a:srgbClr val="0070C0"/>
                </a:solidFill>
              </a:rPr>
              <a:t> </a:t>
            </a:r>
            <a:r>
              <a:rPr lang="sl-SI" b="1" dirty="0" smtClean="0">
                <a:solidFill>
                  <a:srgbClr val="0070C0"/>
                </a:solidFill>
              </a:rPr>
              <a:t>enako dolgi daljici</a:t>
            </a:r>
            <a:r>
              <a:rPr lang="sl-SI" dirty="0" smtClean="0">
                <a:solidFill>
                  <a:srgbClr val="0070C0"/>
                </a:solidFill>
              </a:rPr>
              <a:t>. Zakaj?</a:t>
            </a:r>
          </a:p>
          <a:p>
            <a:endParaRPr lang="sl-SI" dirty="0" smtClean="0">
              <a:solidFill>
                <a:srgbClr val="0070C0"/>
              </a:solidFill>
            </a:endParaRPr>
          </a:p>
          <a:p>
            <a:endParaRPr lang="sl-SI" dirty="0" smtClean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sl-SI" dirty="0" smtClean="0">
              <a:solidFill>
                <a:srgbClr val="0070C0"/>
              </a:solidFill>
            </a:endParaRPr>
          </a:p>
          <a:p>
            <a:endParaRPr lang="sl-SI" dirty="0" smtClean="0">
              <a:solidFill>
                <a:srgbClr val="0070C0"/>
              </a:solidFill>
            </a:endParaRPr>
          </a:p>
          <a:p>
            <a:r>
              <a:rPr lang="sl-SI" dirty="0" smtClean="0">
                <a:solidFill>
                  <a:srgbClr val="0070C0"/>
                </a:solidFill>
              </a:rPr>
              <a:t>V 8. razredu se boste s </a:t>
            </a:r>
            <a:r>
              <a:rPr lang="sl-SI" b="1" dirty="0" smtClean="0">
                <a:solidFill>
                  <a:srgbClr val="0070C0"/>
                </a:solidFill>
              </a:rPr>
              <a:t>Pitagorovim izrekom</a:t>
            </a:r>
            <a:r>
              <a:rPr lang="sl-SI" dirty="0" smtClean="0">
                <a:solidFill>
                  <a:srgbClr val="0070C0"/>
                </a:solidFill>
              </a:rPr>
              <a:t> naučili to razdaljo tudi izračunati!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31" y="502508"/>
            <a:ext cx="4128629" cy="5513154"/>
          </a:xfrm>
          <a:prstGeom prst="rect">
            <a:avLst/>
          </a:prstGeom>
        </p:spPr>
      </p:pic>
      <p:sp>
        <p:nvSpPr>
          <p:cNvPr id="26" name="Elipsa 25"/>
          <p:cNvSpPr/>
          <p:nvPr/>
        </p:nvSpPr>
        <p:spPr>
          <a:xfrm>
            <a:off x="9204617" y="1317229"/>
            <a:ext cx="374574" cy="429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/>
          <p:cNvSpPr/>
          <p:nvPr/>
        </p:nvSpPr>
        <p:spPr>
          <a:xfrm rot="5400000">
            <a:off x="2334042" y="3565665"/>
            <a:ext cx="517727" cy="7256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Desni zaviti oklepaj 28"/>
          <p:cNvSpPr/>
          <p:nvPr/>
        </p:nvSpPr>
        <p:spPr>
          <a:xfrm rot="5400000">
            <a:off x="1850571" y="3800785"/>
            <a:ext cx="354022" cy="12207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Desni zaviti oklepaj 30"/>
          <p:cNvSpPr/>
          <p:nvPr/>
        </p:nvSpPr>
        <p:spPr>
          <a:xfrm rot="14329369">
            <a:off x="8364025" y="824877"/>
            <a:ext cx="354022" cy="141436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oljeZBesedilom 31"/>
          <p:cNvSpPr txBox="1"/>
          <p:nvPr/>
        </p:nvSpPr>
        <p:spPr>
          <a:xfrm>
            <a:off x="1623421" y="4585012"/>
            <a:ext cx="96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35 mm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4" name="Pravokotnik 33"/>
          <p:cNvSpPr/>
          <p:nvPr/>
        </p:nvSpPr>
        <p:spPr>
          <a:xfrm>
            <a:off x="7792236" y="1014514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40 </a:t>
            </a:r>
            <a:r>
              <a:rPr lang="sl-SI" b="1" dirty="0">
                <a:solidFill>
                  <a:srgbClr val="FF0000"/>
                </a:solidFill>
              </a:rPr>
              <a:t>mm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8478349" y="3393196"/>
            <a:ext cx="418641" cy="3309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uščični povezovalnik 13"/>
          <p:cNvCxnSpPr/>
          <p:nvPr/>
        </p:nvCxnSpPr>
        <p:spPr>
          <a:xfrm flipH="1" flipV="1">
            <a:off x="6103020" y="1199180"/>
            <a:ext cx="418966" cy="167622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Slika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480" y="4234154"/>
            <a:ext cx="1519466" cy="9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1" y="2060647"/>
            <a:ext cx="4872708" cy="4311607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542361" y="693560"/>
            <a:ext cx="10499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13. Poglejmo še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stranski ris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tega predmeta. Ploskvi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si lahko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pobarvamo. Pri tem opazimo, da smo levo ploskev strehe pobarvali že prej, v tlorisnem pogledu.</a:t>
            </a: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skici poglejmo, katere podatke najdemo o predmetu v tem pogledu. </a:t>
            </a: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646841" y="3200266"/>
            <a:ext cx="5273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Vidimo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 višine (dve sta enaki!)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širino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89" y="2932019"/>
            <a:ext cx="743776" cy="53649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760" y="4984460"/>
            <a:ext cx="743776" cy="53649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361" y="4259021"/>
            <a:ext cx="743776" cy="53649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39" y="3411709"/>
            <a:ext cx="74377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8" y="2196265"/>
            <a:ext cx="3017782" cy="26702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43" y="1329100"/>
            <a:ext cx="5658194" cy="526496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9907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Višini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smo že načrtali, iz tlorisa pa s šestilom prenesemo še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širino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593387" y="4049715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8281012" y="5162278"/>
            <a:ext cx="391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POZOR! Šestilo zapičimo v </a:t>
            </a:r>
            <a:r>
              <a:rPr lang="sl-SI" sz="2000" b="1" dirty="0" smtClean="0">
                <a:solidFill>
                  <a:srgbClr val="FF0000"/>
                </a:solidFill>
              </a:rPr>
              <a:t>presečišče glavnih pravokotnic</a:t>
            </a:r>
            <a:r>
              <a:rPr lang="sl-SI" sz="2000" dirty="0" smtClean="0">
                <a:solidFill>
                  <a:srgbClr val="FF0000"/>
                </a:solidFill>
              </a:rPr>
              <a:t>!!!</a:t>
            </a:r>
            <a:endParaRPr lang="sl-SI" sz="2000" dirty="0">
              <a:solidFill>
                <a:srgbClr val="FF0000"/>
              </a:solidFill>
            </a:endParaRPr>
          </a:p>
        </p:txBody>
      </p:sp>
      <p:cxnSp>
        <p:nvCxnSpPr>
          <p:cNvPr id="12" name="Raven puščični povezovalnik 11"/>
          <p:cNvCxnSpPr>
            <a:stCxn id="10" idx="1"/>
          </p:cNvCxnSpPr>
          <p:nvPr/>
        </p:nvCxnSpPr>
        <p:spPr>
          <a:xfrm flipH="1" flipV="1">
            <a:off x="6646843" y="4129080"/>
            <a:ext cx="1634169" cy="1541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2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9" y="2170978"/>
            <a:ext cx="3017782" cy="2670279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10139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15. Skozi točko, v kateri je lok sekal glavno vodoravno premico, narišemo pravokotnico na vodoravno premico.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701" y="1445094"/>
            <a:ext cx="5399388" cy="52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4" y="2103361"/>
            <a:ext cx="3016057" cy="266694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1013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16. Prevlečemo še vidne robove z debelo polno črto.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2" y="1323974"/>
            <a:ext cx="6069341" cy="52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5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827" y="2289909"/>
            <a:ext cx="5015842" cy="4110544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86075" y="657838"/>
            <a:ext cx="10157058" cy="42624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listu levo zgoraj nariši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3-D skico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predmeta (tudi kotiranje) in na njej označi smeri pogledov. </a:t>
            </a:r>
          </a:p>
          <a:p>
            <a:r>
              <a:rPr lang="sl-SI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Opomba: desna streha je temnejša, ker je predmet narisan v programu Sketchup, ki samodejno osenči ploskve.</a:t>
            </a:r>
            <a:endParaRPr lang="sl-S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uščica gor 5"/>
          <p:cNvSpPr/>
          <p:nvPr/>
        </p:nvSpPr>
        <p:spPr>
          <a:xfrm rot="3683642">
            <a:off x="3615972" y="4534722"/>
            <a:ext cx="337995" cy="771105"/>
          </a:xfrm>
          <a:prstGeom prst="upArrow">
            <a:avLst/>
          </a:prstGeom>
          <a:solidFill>
            <a:srgbClr val="70D34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 gor 6"/>
          <p:cNvSpPr/>
          <p:nvPr/>
        </p:nvSpPr>
        <p:spPr>
          <a:xfrm rot="17679591">
            <a:off x="8381801" y="4505555"/>
            <a:ext cx="305493" cy="771105"/>
          </a:xfrm>
          <a:prstGeom prst="upArrow">
            <a:avLst/>
          </a:prstGeom>
          <a:solidFill>
            <a:srgbClr val="FC9804"/>
          </a:solidFill>
          <a:ln>
            <a:solidFill>
              <a:srgbClr val="FC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 gor 7"/>
          <p:cNvSpPr/>
          <p:nvPr/>
        </p:nvSpPr>
        <p:spPr>
          <a:xfrm rot="10800000">
            <a:off x="5850044" y="1829544"/>
            <a:ext cx="319053" cy="711903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447333" y="195466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sl-SI" sz="2400" b="1" dirty="0"/>
          </a:p>
        </p:txBody>
      </p:sp>
      <p:sp>
        <p:nvSpPr>
          <p:cNvPr id="11" name="Pravokotnik 10"/>
          <p:cNvSpPr/>
          <p:nvPr/>
        </p:nvSpPr>
        <p:spPr>
          <a:xfrm>
            <a:off x="8330805" y="498351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sl-SI" sz="2400" b="1" dirty="0"/>
          </a:p>
        </p:txBody>
      </p:sp>
      <p:sp>
        <p:nvSpPr>
          <p:cNvPr id="12" name="Pravokotnik 11"/>
          <p:cNvSpPr/>
          <p:nvPr/>
        </p:nvSpPr>
        <p:spPr>
          <a:xfrm>
            <a:off x="3172302" y="526171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63191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4" y="2103361"/>
            <a:ext cx="3016057" cy="266694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692924" y="737208"/>
            <a:ext cx="10139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Spodnji rob strehe, ki ga v stranskem pogledu ne vidimo, je skrit pod sprednjim vidnim robom.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78" y="1648973"/>
            <a:ext cx="6069341" cy="520902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2445745" y="1024569"/>
            <a:ext cx="374573" cy="17186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8119431" y="1101687"/>
            <a:ext cx="616946" cy="19389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7194014" y="3062688"/>
            <a:ext cx="167456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otnik 13"/>
          <p:cNvSpPr/>
          <p:nvPr/>
        </p:nvSpPr>
        <p:spPr>
          <a:xfrm>
            <a:off x="9909446" y="2654460"/>
            <a:ext cx="17737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Zato ga lahko narišemo tik ob njem s črtkano črto (svinčnik HB).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36" y="1758367"/>
            <a:ext cx="4537572" cy="452124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98434" y="572877"/>
            <a:ext cx="591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0070C0"/>
                </a:solidFill>
              </a:rPr>
              <a:t>Naloga je opravljena!</a:t>
            </a:r>
            <a:endParaRPr lang="sl-SI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6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72" y="1475628"/>
            <a:ext cx="6020594" cy="360314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021158" y="5332164"/>
            <a:ext cx="690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Vam je uspelo?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428284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3"/>
          <p:cNvSpPr txBox="1">
            <a:spLocks/>
          </p:cNvSpPr>
          <p:nvPr/>
        </p:nvSpPr>
        <p:spPr>
          <a:xfrm>
            <a:off x="1652779" y="529977"/>
            <a:ext cx="9220869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Na sredino lista s svinčnikom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nariši pravokotnici, na razdalji 10 mm pa s svinčnikom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pomožne vzporedne premice. Na sliki označi še N, T in SR.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72" y="1509884"/>
            <a:ext cx="5350009" cy="52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8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51" y="1764856"/>
            <a:ext cx="5672088" cy="4362106"/>
          </a:xfrm>
          <a:prstGeom prst="rect">
            <a:avLst/>
          </a:prstGeom>
        </p:spPr>
      </p:pic>
      <p:sp>
        <p:nvSpPr>
          <p:cNvPr id="4" name="Označba mesta besedila 3"/>
          <p:cNvSpPr txBox="1">
            <a:spLocks/>
          </p:cNvSpPr>
          <p:nvPr/>
        </p:nvSpPr>
        <p:spPr>
          <a:xfrm>
            <a:off x="1652779" y="529977"/>
            <a:ext cx="10080185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Začnimo z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narisom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Ploskev si lahko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pobarvamo. Na skici poglejmo, katere podatke najdemo o predmetu v tem pogledu.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4482524" y="5332164"/>
            <a:ext cx="660763" cy="396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3879968" y="5155894"/>
            <a:ext cx="694063" cy="35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1430604" y="3959548"/>
            <a:ext cx="660763" cy="396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6205707" y="2470731"/>
            <a:ext cx="660763" cy="3966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besedila 3"/>
          <p:cNvSpPr txBox="1">
            <a:spLocks/>
          </p:cNvSpPr>
          <p:nvPr/>
        </p:nvSpPr>
        <p:spPr>
          <a:xfrm>
            <a:off x="7308897" y="2966002"/>
            <a:ext cx="4336144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Vidimo dve dolžini in tri višine (opazimo, da sta dve višini enaki!).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972953" y="3056858"/>
            <a:ext cx="563136" cy="355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62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18640" y="1894901"/>
            <a:ext cx="2787267" cy="2115239"/>
          </a:xfrm>
          <a:prstGeom prst="rect">
            <a:avLst/>
          </a:prstGeom>
        </p:spPr>
      </p:pic>
      <p:sp>
        <p:nvSpPr>
          <p:cNvPr id="4" name="Označba mesta besedila 3"/>
          <p:cNvSpPr txBox="1">
            <a:spLocks/>
          </p:cNvSpPr>
          <p:nvPr/>
        </p:nvSpPr>
        <p:spPr>
          <a:xfrm>
            <a:off x="1652779" y="529977"/>
            <a:ext cx="10080185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Najprej na zgornjo pomožno vodoravno premico nanesemo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dolžini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244" y="1267511"/>
            <a:ext cx="5757228" cy="5497503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652779" y="3481330"/>
            <a:ext cx="319240" cy="198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1972019" y="3580482"/>
            <a:ext cx="319240" cy="198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/>
          <p:nvPr/>
        </p:nvCxnSpPr>
        <p:spPr>
          <a:xfrm flipH="1">
            <a:off x="6433851" y="2599981"/>
            <a:ext cx="1994054" cy="980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8427904" y="2247441"/>
            <a:ext cx="391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POZOR! Z merjenjem začnemo od leve pomožne navpične premice!!!!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3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 txBox="1">
            <a:spLocks/>
          </p:cNvSpPr>
          <p:nvPr/>
        </p:nvSpPr>
        <p:spPr>
          <a:xfrm>
            <a:off x="1652779" y="529977"/>
            <a:ext cx="9220869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Skozi zarisani točki narišemo pravokotnice na vodoravno premico. Podaljšamo jih tudi v polje za risanje tlorisa.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27" y="1366665"/>
            <a:ext cx="5490876" cy="525214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108414" y="2247441"/>
            <a:ext cx="37677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Priporočam, da pri risanju pravokotnic vedno </a:t>
            </a:r>
            <a:r>
              <a:rPr lang="sl-SI" sz="2000" dirty="0">
                <a:solidFill>
                  <a:srgbClr val="FF0000"/>
                </a:solidFill>
              </a:rPr>
              <a:t>poravnate </a:t>
            </a:r>
            <a:r>
              <a:rPr lang="sl-SI" sz="2000" dirty="0" smtClean="0">
                <a:solidFill>
                  <a:srgbClr val="FF0000"/>
                </a:solidFill>
              </a:rPr>
              <a:t>črto geotrikotnika z glavno premico. Tako bo slika bolj natančna.</a:t>
            </a:r>
            <a:endParaRPr lang="sl-SI" sz="2000" dirty="0">
              <a:solidFill>
                <a:srgbClr val="FF0000"/>
              </a:solidFill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5968390" y="3382178"/>
            <a:ext cx="2140024" cy="611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51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5" y="1650873"/>
            <a:ext cx="3225745" cy="2481926"/>
          </a:xfrm>
          <a:prstGeom prst="rect">
            <a:avLst/>
          </a:prstGeom>
        </p:spPr>
      </p:pic>
      <p:sp>
        <p:nvSpPr>
          <p:cNvPr id="4" name="Označba mesta besedila 3"/>
          <p:cNvSpPr txBox="1">
            <a:spLocks/>
          </p:cNvSpPr>
          <p:nvPr/>
        </p:nvSpPr>
        <p:spPr>
          <a:xfrm>
            <a:off x="1652779" y="529977"/>
            <a:ext cx="9220869" cy="979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Na levo navpično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pomožno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premico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nanesemo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še 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višine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201225" y="2796250"/>
            <a:ext cx="504814" cy="334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2932297" y="1960507"/>
            <a:ext cx="563136" cy="355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76" y="1409522"/>
            <a:ext cx="5804111" cy="5346193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563895" y="2302030"/>
            <a:ext cx="391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0000"/>
                </a:solidFill>
              </a:rPr>
              <a:t>POZOR! Z merjenjem začnemo od zgornje pomožne vodoravne premice!!!!</a:t>
            </a:r>
            <a:endParaRPr lang="sl-SI" sz="2000" dirty="0">
              <a:solidFill>
                <a:srgbClr val="FF0000"/>
              </a:solidFill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5706737" y="3294043"/>
            <a:ext cx="826265" cy="616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2754085" y="2314138"/>
            <a:ext cx="563136" cy="355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90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92924" y="737208"/>
            <a:ext cx="9907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Skozi zarisani točki narišemo pravokotnice na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navpično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premico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Podaljšamo jih tudi v polje za risanje stranskega risa.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402" y="1631586"/>
            <a:ext cx="5652227" cy="49752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9" y="4825660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8256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</TotalTime>
  <Words>528</Words>
  <Application>Microsoft Office PowerPoint</Application>
  <PresentationFormat>Širokozaslonsko</PresentationFormat>
  <Paragraphs>45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Šelest</vt:lpstr>
      <vt:lpstr>Risanje v pravokotni projekciji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 v pravokotni projekciji</dc:title>
  <dc:creator>BarbaraA</dc:creator>
  <cp:lastModifiedBy>BarbaraA</cp:lastModifiedBy>
  <cp:revision>26</cp:revision>
  <dcterms:created xsi:type="dcterms:W3CDTF">2020-11-19T12:47:57Z</dcterms:created>
  <dcterms:modified xsi:type="dcterms:W3CDTF">2020-11-19T18:03:14Z</dcterms:modified>
</cp:coreProperties>
</file>