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1" r:id="rId9"/>
    <p:sldId id="265" r:id="rId10"/>
    <p:sldId id="266" r:id="rId11"/>
    <p:sldId id="260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5" autoAdjust="0"/>
    <p:restoredTop sz="94660"/>
  </p:normalViewPr>
  <p:slideViewPr>
    <p:cSldViewPr snapToGrid="0">
      <p:cViewPr varScale="1">
        <p:scale>
          <a:sx n="68" d="100"/>
          <a:sy n="68" d="100"/>
        </p:scale>
        <p:origin x="48" y="10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www.youtube.com/watch?v=kfAyk6d_RHY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33nDaJsySA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hyperlink" Target="https://www.youtube.com/watch?v=8P0hvsGHezU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g"/><Relationship Id="rId4" Type="http://schemas.openxmlformats.org/officeDocument/2006/relationships/hyperlink" Target="https://www.youtube.com/watch?v=RcRlKLnyqDY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Surovine za izdelavo papirja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911" y="432252"/>
            <a:ext cx="3233078" cy="237410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0773" y="4347634"/>
            <a:ext cx="2863839" cy="1985775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5342" y="417501"/>
            <a:ext cx="3580617" cy="2374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51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otnik 2"/>
          <p:cNvSpPr/>
          <p:nvPr/>
        </p:nvSpPr>
        <p:spPr>
          <a:xfrm>
            <a:off x="1728513" y="731520"/>
            <a:ext cx="980699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Votla vlakna, ki sestavljajo papir, 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zelo vpijajo vlago, kar otežuje pisanje in tiskanje. </a:t>
            </a: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Dodatek </a:t>
            </a:r>
            <a:r>
              <a:rPr lang="sl-SI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klejiva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papirni masi </a:t>
            </a: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izpolni votline teh vlaken, jih 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veže, </a:t>
            </a: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obenem pa 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veže </a:t>
            </a: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nanje tudi delce 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polnil in tako povečuje </a:t>
            </a: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trdnost papirnega gradiva. </a:t>
            </a:r>
            <a:r>
              <a:rPr lang="sl-SI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Klejiva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so </a:t>
            </a:r>
            <a:r>
              <a:rPr lang="sl-SI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naravne 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sl-SI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umetne smole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kot na primer </a:t>
            </a:r>
            <a:r>
              <a:rPr lang="sl-SI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želatina, klej, škrobno lepilo 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sl-SI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viskoza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sl-SI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4501" y="3672706"/>
            <a:ext cx="3599497" cy="2571069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2043" y="4500700"/>
            <a:ext cx="2619375" cy="1743075"/>
          </a:xfrm>
          <a:prstGeom prst="rect">
            <a:avLst/>
          </a:prstGeom>
        </p:spPr>
      </p:pic>
      <p:sp>
        <p:nvSpPr>
          <p:cNvPr id="9" name="PoljeZBesedilom 8"/>
          <p:cNvSpPr txBox="1"/>
          <p:nvPr/>
        </p:nvSpPr>
        <p:spPr>
          <a:xfrm>
            <a:off x="6499273" y="6243775"/>
            <a:ext cx="6850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Iz želatine izdelujejo tudi gumijaste bombončke</a:t>
            </a:r>
            <a:r>
              <a:rPr lang="sl-SI" dirty="0" smtClean="0"/>
              <a:t>.</a:t>
            </a:r>
            <a:endParaRPr lang="sl-SI" dirty="0"/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362" y="2487254"/>
            <a:ext cx="4164779" cy="2281694"/>
          </a:xfrm>
          <a:prstGeom prst="rect">
            <a:avLst/>
          </a:prstGeom>
        </p:spPr>
      </p:pic>
      <p:sp>
        <p:nvSpPr>
          <p:cNvPr id="11" name="Pravokotnik 10"/>
          <p:cNvSpPr/>
          <p:nvPr/>
        </p:nvSpPr>
        <p:spPr>
          <a:xfrm>
            <a:off x="1206278" y="4885648"/>
            <a:ext cx="17876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Škrobno lepilo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9681998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otnik 2"/>
          <p:cNvSpPr/>
          <p:nvPr/>
        </p:nvSpPr>
        <p:spPr>
          <a:xfrm>
            <a:off x="2650297" y="5382623"/>
            <a:ext cx="58160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>
                <a:hlinkClick r:id="rId2"/>
              </a:rPr>
              <a:t>https://www.youtube.com/watch?v=kfAyk6d_RHY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7038" y="676933"/>
            <a:ext cx="6922534" cy="4162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810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9987" y="355343"/>
            <a:ext cx="7841231" cy="6214267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9780" y="3225092"/>
            <a:ext cx="2362200" cy="212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777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3287" y="235633"/>
            <a:ext cx="8838713" cy="3559126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542" y="1406622"/>
            <a:ext cx="3194745" cy="4051644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5491" y="3794759"/>
            <a:ext cx="6200775" cy="283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936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8640" y="281354"/>
            <a:ext cx="9136883" cy="3197909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6504" y="3693575"/>
            <a:ext cx="6029325" cy="2362200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004" y="3479263"/>
            <a:ext cx="3476625" cy="27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690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3552" y="1680991"/>
            <a:ext cx="5753026" cy="3485888"/>
          </a:xfrm>
          <a:prstGeom prst="rect">
            <a:avLst/>
          </a:prstGeom>
        </p:spPr>
      </p:pic>
      <p:sp>
        <p:nvSpPr>
          <p:cNvPr id="3" name="Pravokotnik 2"/>
          <p:cNvSpPr/>
          <p:nvPr/>
        </p:nvSpPr>
        <p:spPr>
          <a:xfrm>
            <a:off x="1599026" y="281509"/>
            <a:ext cx="990834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Celuloza je v naravi najbolj razširjena ogljikova spojina. Nastaja s fotosintezo in tvori skoraj polovico snovi, ki so v deblu in enoletnih rastlinah. Za proizvodnjo papirja se uporablja </a:t>
            </a:r>
            <a:r>
              <a:rPr lang="sl-SI" sz="2000" dirty="0" err="1">
                <a:latin typeface="Arial" panose="020B0604020202020204" pitchFamily="34" charset="0"/>
                <a:cs typeface="Arial" panose="020B0604020202020204" pitchFamily="34" charset="0"/>
              </a:rPr>
              <a:t>t.i</a:t>
            </a: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. tehnična celuloza. </a:t>
            </a:r>
          </a:p>
        </p:txBody>
      </p:sp>
      <p:sp>
        <p:nvSpPr>
          <p:cNvPr id="4" name="Pravokotnik 3"/>
          <p:cNvSpPr/>
          <p:nvPr/>
        </p:nvSpPr>
        <p:spPr>
          <a:xfrm>
            <a:off x="1255099" y="5550698"/>
            <a:ext cx="16001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b="1" dirty="0"/>
              <a:t>Oglej si film: </a:t>
            </a:r>
            <a:endParaRPr lang="sl-SI" b="1" dirty="0"/>
          </a:p>
        </p:txBody>
      </p:sp>
      <p:sp>
        <p:nvSpPr>
          <p:cNvPr id="5" name="Pravokotnik 4"/>
          <p:cNvSpPr/>
          <p:nvPr/>
        </p:nvSpPr>
        <p:spPr>
          <a:xfrm>
            <a:off x="1255099" y="5980683"/>
            <a:ext cx="59314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>
                <a:solidFill>
                  <a:schemeClr val="accent2">
                    <a:lumMod val="75000"/>
                  </a:schemeClr>
                </a:solidFill>
                <a:hlinkClick r:id="rId3"/>
              </a:rPr>
              <a:t>https://</a:t>
            </a:r>
            <a:r>
              <a:rPr lang="sl-SI" dirty="0" smtClean="0">
                <a:solidFill>
                  <a:schemeClr val="accent2">
                    <a:lumMod val="75000"/>
                  </a:schemeClr>
                </a:solidFill>
                <a:hlinkClick r:id="rId3"/>
              </a:rPr>
              <a:t>www.youtube.com/watch?v=M33nDaJsySA</a:t>
            </a:r>
            <a:endParaRPr lang="sl-SI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sl-SI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5941" y="1243207"/>
            <a:ext cx="2577169" cy="1448041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8197" y="2824854"/>
            <a:ext cx="2077166" cy="1554276"/>
          </a:xfrm>
          <a:prstGeom prst="rect">
            <a:avLst/>
          </a:prstGeom>
        </p:spPr>
      </p:pic>
      <p:sp>
        <p:nvSpPr>
          <p:cNvPr id="8" name="PoljeZBesedilom 7"/>
          <p:cNvSpPr txBox="1"/>
          <p:nvPr/>
        </p:nvSpPr>
        <p:spPr>
          <a:xfrm>
            <a:off x="9713110" y="1956815"/>
            <a:ext cx="3742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i="1" dirty="0" smtClean="0"/>
              <a:t>Industrijska konoplja</a:t>
            </a:r>
            <a:endParaRPr lang="sl-SI" b="1" i="1" dirty="0"/>
          </a:p>
        </p:txBody>
      </p:sp>
      <p:sp>
        <p:nvSpPr>
          <p:cNvPr id="9" name="PoljeZBesedilom 8"/>
          <p:cNvSpPr txBox="1"/>
          <p:nvPr/>
        </p:nvSpPr>
        <p:spPr>
          <a:xfrm>
            <a:off x="9195363" y="3510901"/>
            <a:ext cx="984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i="1" dirty="0" smtClean="0"/>
              <a:t>Lan</a:t>
            </a:r>
            <a:endParaRPr lang="sl-SI" b="1" i="1" dirty="0"/>
          </a:p>
        </p:txBody>
      </p:sp>
      <p:pic>
        <p:nvPicPr>
          <p:cNvPr id="11" name="Slika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35941" y="4512735"/>
            <a:ext cx="2611583" cy="1747387"/>
          </a:xfrm>
          <a:prstGeom prst="rect">
            <a:avLst/>
          </a:prstGeom>
        </p:spPr>
      </p:pic>
      <p:sp>
        <p:nvSpPr>
          <p:cNvPr id="12" name="PoljeZBesedilom 11"/>
          <p:cNvSpPr txBox="1"/>
          <p:nvPr/>
        </p:nvSpPr>
        <p:spPr>
          <a:xfrm>
            <a:off x="9687731" y="5008098"/>
            <a:ext cx="2269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i="1" dirty="0" smtClean="0"/>
              <a:t>Esparto trava</a:t>
            </a:r>
            <a:endParaRPr lang="sl-SI" b="1" i="1" dirty="0"/>
          </a:p>
        </p:txBody>
      </p:sp>
    </p:spTree>
    <p:extLst>
      <p:ext uri="{BB962C8B-B14F-4D97-AF65-F5344CB8AC3E}">
        <p14:creationId xmlns:p14="http://schemas.microsoft.com/office/powerpoint/2010/main" val="42020590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3771" y="575746"/>
            <a:ext cx="9073662" cy="4613964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172" y="2811814"/>
            <a:ext cx="1227720" cy="323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3606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9267" y="655075"/>
            <a:ext cx="8575351" cy="2014611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0454" y="3815491"/>
            <a:ext cx="8277225" cy="2705100"/>
          </a:xfrm>
          <a:prstGeom prst="rect">
            <a:avLst/>
          </a:prstGeom>
        </p:spPr>
      </p:pic>
      <p:sp>
        <p:nvSpPr>
          <p:cNvPr id="4" name="Pravokotnik 3"/>
          <p:cNvSpPr/>
          <p:nvPr/>
        </p:nvSpPr>
        <p:spPr>
          <a:xfrm>
            <a:off x="3430522" y="2799828"/>
            <a:ext cx="58929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>
                <a:hlinkClick r:id="rId4"/>
              </a:rPr>
              <a:t>https://</a:t>
            </a:r>
            <a:r>
              <a:rPr lang="sl-SI" dirty="0" smtClean="0">
                <a:hlinkClick r:id="rId4"/>
              </a:rPr>
              <a:t>www.youtube.com/watch?v=8P0hvsGHezU</a:t>
            </a:r>
            <a:endParaRPr lang="sl-SI" dirty="0" smtClean="0"/>
          </a:p>
          <a:p>
            <a:endParaRPr lang="sl-SI" dirty="0"/>
          </a:p>
        </p:txBody>
      </p:sp>
      <p:sp>
        <p:nvSpPr>
          <p:cNvPr id="5" name="Pravokotnik 4"/>
          <p:cNvSpPr/>
          <p:nvPr/>
        </p:nvSpPr>
        <p:spPr>
          <a:xfrm>
            <a:off x="1982429" y="2799828"/>
            <a:ext cx="16001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b="1" dirty="0"/>
              <a:t>Oglej si film: </a:t>
            </a:r>
            <a:endParaRPr lang="sl-SI" b="1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74618" y="3169160"/>
            <a:ext cx="1891458" cy="3497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4639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1627094" y="502758"/>
            <a:ext cx="1017552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Stare krpe in tekstilni ostanki </a:t>
            </a: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predstavljajo najmanjši odstotek surovin v sodobni proizvodnji papirja. Umetnih vlaken ne moremo uporabiti, naravnih pa je premalo, da bi 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zadoščala, zato jih uporabljamo samo </a:t>
            </a: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za izdelavo specialnih, boljših vrst papirja. </a:t>
            </a:r>
          </a:p>
          <a:p>
            <a:endParaRPr lang="sl-SI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l-SI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l-SI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l-SI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l-SI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l-SI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l-SI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Za </a:t>
            </a: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proizvodnjo morajo biti krpe sortirane 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 vrsti </a:t>
            </a: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vlaken: bombažna, lanena, 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konopljina.</a:t>
            </a:r>
            <a:endParaRPr lang="sl-SI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6579" y="4778522"/>
            <a:ext cx="2877933" cy="1916748"/>
          </a:xfrm>
          <a:prstGeom prst="rect">
            <a:avLst/>
          </a:prstGeom>
        </p:spPr>
      </p:pic>
      <p:sp>
        <p:nvSpPr>
          <p:cNvPr id="6" name="PoljeZBesedilom 5"/>
          <p:cNvSpPr txBox="1"/>
          <p:nvPr/>
        </p:nvSpPr>
        <p:spPr>
          <a:xfrm>
            <a:off x="4794513" y="5614677"/>
            <a:ext cx="1293514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i="1" dirty="0"/>
              <a:t>B</a:t>
            </a:r>
            <a:r>
              <a:rPr lang="sl-SI" b="1" i="1" dirty="0" smtClean="0"/>
              <a:t>ombaž</a:t>
            </a:r>
            <a:endParaRPr lang="sl-SI" b="1" i="1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560" y="4762289"/>
            <a:ext cx="2904753" cy="1932981"/>
          </a:xfrm>
          <a:prstGeom prst="rect">
            <a:avLst/>
          </a:prstGeom>
        </p:spPr>
      </p:pic>
      <p:sp>
        <p:nvSpPr>
          <p:cNvPr id="8" name="PoljeZBesedilom 7"/>
          <p:cNvSpPr txBox="1"/>
          <p:nvPr/>
        </p:nvSpPr>
        <p:spPr>
          <a:xfrm>
            <a:off x="9671313" y="5518772"/>
            <a:ext cx="20330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i="1" dirty="0" smtClean="0"/>
              <a:t>Lanena stebla za izdelavo tkanin</a:t>
            </a:r>
            <a:endParaRPr lang="sl-SI" b="1" i="1" dirty="0"/>
          </a:p>
        </p:txBody>
      </p:sp>
      <p:sp>
        <p:nvSpPr>
          <p:cNvPr id="9" name="Pravokotnik 8"/>
          <p:cNvSpPr/>
          <p:nvPr/>
        </p:nvSpPr>
        <p:spPr>
          <a:xfrm>
            <a:off x="4401857" y="4056412"/>
            <a:ext cx="52694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</a:t>
            </a:r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www.youtube.com/watch?v=RcRlKLnyqDY</a:t>
            </a:r>
            <a:endParaRPr lang="sl-SI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Pravokotnik 9"/>
          <p:cNvSpPr/>
          <p:nvPr/>
        </p:nvSpPr>
        <p:spPr>
          <a:xfrm>
            <a:off x="2959230" y="4062038"/>
            <a:ext cx="16001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b="1" dirty="0"/>
              <a:t>Oglej si film: </a:t>
            </a:r>
            <a:endParaRPr lang="sl-SI" b="1" dirty="0"/>
          </a:p>
        </p:txBody>
      </p:sp>
      <p:sp>
        <p:nvSpPr>
          <p:cNvPr id="11" name="Pravokotnik 10"/>
          <p:cNvSpPr/>
          <p:nvPr/>
        </p:nvSpPr>
        <p:spPr>
          <a:xfrm>
            <a:off x="7958623" y="2401856"/>
            <a:ext cx="33522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Ameriški dolarji so izdelani </a:t>
            </a:r>
          </a:p>
          <a:p>
            <a:r>
              <a:rPr lang="sl-SI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iz 25</a:t>
            </a:r>
            <a:r>
              <a:rPr lang="sl-SI" b="1" i="1" dirty="0">
                <a:latin typeface="Arial" panose="020B0604020202020204" pitchFamily="34" charset="0"/>
                <a:cs typeface="Arial" panose="020B0604020202020204" pitchFamily="34" charset="0"/>
              </a:rPr>
              <a:t>% lanu in 75% bombaža</a:t>
            </a:r>
          </a:p>
        </p:txBody>
      </p:sp>
      <p:pic>
        <p:nvPicPr>
          <p:cNvPr id="12" name="Slika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123" y="1741379"/>
            <a:ext cx="2857500" cy="1600200"/>
          </a:xfrm>
          <a:prstGeom prst="rect">
            <a:avLst/>
          </a:prstGeom>
        </p:spPr>
      </p:pic>
      <p:sp>
        <p:nvSpPr>
          <p:cNvPr id="13" name="Pravokotnik 12"/>
          <p:cNvSpPr/>
          <p:nvPr/>
        </p:nvSpPr>
        <p:spPr>
          <a:xfrm>
            <a:off x="1917072" y="2136802"/>
            <a:ext cx="32496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Evrski bankovci so izdelani </a:t>
            </a:r>
          </a:p>
          <a:p>
            <a:r>
              <a:rPr lang="sl-SI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iz 100% </a:t>
            </a:r>
            <a:r>
              <a:rPr lang="sl-SI" b="1" i="1" dirty="0">
                <a:latin typeface="Arial" panose="020B0604020202020204" pitchFamily="34" charset="0"/>
                <a:cs typeface="Arial" panose="020B0604020202020204" pitchFamily="34" charset="0"/>
              </a:rPr>
              <a:t>bombaža</a:t>
            </a:r>
          </a:p>
        </p:txBody>
      </p:sp>
    </p:spTree>
    <p:extLst>
      <p:ext uri="{BB962C8B-B14F-4D97-AF65-F5344CB8AC3E}">
        <p14:creationId xmlns:p14="http://schemas.microsoft.com/office/powerpoint/2010/main" val="3233075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3715" y="365116"/>
            <a:ext cx="8145195" cy="6492884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8999" y="1738312"/>
            <a:ext cx="1840743" cy="4008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475185"/>
      </p:ext>
    </p:extLst>
  </p:cSld>
  <p:clrMapOvr>
    <a:masterClrMapping/>
  </p:clrMapOvr>
</p:sld>
</file>

<file path=ppt/theme/theme1.xml><?xml version="1.0" encoding="utf-8"?>
<a:theme xmlns:a="http://schemas.openxmlformats.org/drawingml/2006/main" name="Šelest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124</TotalTime>
  <Words>207</Words>
  <Application>Microsoft Office PowerPoint</Application>
  <PresentationFormat>Širokozaslonsko</PresentationFormat>
  <Paragraphs>30</Paragraphs>
  <Slides>11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Wingdings 3</vt:lpstr>
      <vt:lpstr>Šelest</vt:lpstr>
      <vt:lpstr>Surovine za izdelavo papirja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Surovine za izdelavo papirja</dc:title>
  <dc:creator>BarbaraA</dc:creator>
  <cp:lastModifiedBy>BarbaraA</cp:lastModifiedBy>
  <cp:revision>13</cp:revision>
  <dcterms:created xsi:type="dcterms:W3CDTF">2020-11-15T20:57:57Z</dcterms:created>
  <dcterms:modified xsi:type="dcterms:W3CDTF">2020-11-15T23:02:23Z</dcterms:modified>
</cp:coreProperties>
</file>