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7"/>
  </p:notesMasterIdLst>
  <p:sldIdLst>
    <p:sldId id="385" r:id="rId2"/>
    <p:sldId id="388" r:id="rId3"/>
    <p:sldId id="401" r:id="rId4"/>
    <p:sldId id="403" r:id="rId5"/>
    <p:sldId id="404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Dimić" initials="DD" lastIdx="1" clrIdx="0">
    <p:extLst>
      <p:ext uri="{19B8F6BF-5375-455C-9EA6-DF929625EA0E}">
        <p15:presenceInfo xmlns:p15="http://schemas.microsoft.com/office/powerpoint/2012/main" userId="S::daniela.dimic@zzzs.si::2dad25c7-a70c-4009-a2ea-1df20ca2c0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E63"/>
    <a:srgbClr val="D18621"/>
    <a:srgbClr val="EBBC80"/>
    <a:srgbClr val="FEFBC6"/>
    <a:srgbClr val="F2BD7E"/>
    <a:srgbClr val="AA8872"/>
    <a:srgbClr val="BFBDBF"/>
    <a:srgbClr val="AE8A74"/>
    <a:srgbClr val="F7E0C5"/>
    <a:srgbClr val="FCE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A53E-4202-41FA-9BD3-B64644128AE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F73BA-2A72-4798-B826-3EEE4E587B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503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13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69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1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531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21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40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878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67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39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28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40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17177-F661-473E-8106-0D7EE49228A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9DD7C7-738E-4F05-90FB-12FE89702A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54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3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61604-7241-4539-AD15-AED273F7D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07" y="1164336"/>
            <a:ext cx="10972800" cy="1828800"/>
          </a:xfrm>
        </p:spPr>
        <p:txBody>
          <a:bodyPr/>
          <a:lstStyle/>
          <a:p>
            <a:r>
              <a:rPr lang="sl-SI" sz="11500" b="1" dirty="0">
                <a:gradFill>
                  <a:gsLst>
                    <a:gs pos="98000">
                      <a:srgbClr val="F7E0C5"/>
                    </a:gs>
                    <a:gs pos="0">
                      <a:srgbClr val="FEFBC6"/>
                    </a:gs>
                    <a:gs pos="53000">
                      <a:srgbClr val="F2BD7E"/>
                    </a:gs>
                  </a:gsLst>
                  <a:lin ang="48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endParaRPr lang="sl-SI" b="1" dirty="0">
              <a:gradFill>
                <a:gsLst>
                  <a:gs pos="98000">
                    <a:srgbClr val="F7E0C5"/>
                  </a:gs>
                  <a:gs pos="0">
                    <a:srgbClr val="FEFBC6"/>
                  </a:gs>
                  <a:gs pos="53000">
                    <a:srgbClr val="F2BD7E"/>
                  </a:gs>
                </a:gsLst>
                <a:lin ang="48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7C131A-DE90-4E71-B2BF-BEDA8F3F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09778"/>
            <a:ext cx="8534400" cy="17526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E7A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Ž</a:t>
            </a:r>
            <a:r>
              <a:rPr lang="fr-FR" sz="3200" b="1" dirty="0">
                <a:solidFill>
                  <a:srgbClr val="E7A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agan, obdelan les, </a:t>
            </a:r>
            <a:br>
              <a:rPr lang="sl-SI" sz="3200" b="1" dirty="0">
                <a:solidFill>
                  <a:srgbClr val="E7A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b="1" dirty="0">
                <a:solidFill>
                  <a:srgbClr val="E7A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sestava</a:t>
            </a:r>
            <a:r>
              <a:rPr lang="sl-SI" sz="3200" b="1">
                <a:solidFill>
                  <a:srgbClr val="E7AE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lesa</a:t>
            </a:r>
            <a:endParaRPr lang="sl-SI" sz="3200" b="1" dirty="0">
              <a:solidFill>
                <a:srgbClr val="E7AE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0" descr="gradbeni-les">
            <a:extLst>
              <a:ext uri="{FF2B5EF4-FFF2-40B4-BE49-F238E27FC236}">
                <a16:creationId xmlns:a16="http://schemas.microsoft.com/office/drawing/2014/main" id="{75FBE54A-8547-4451-B538-AEA036D1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1" y="772331"/>
            <a:ext cx="1411991" cy="19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9" descr="_49380bb5cd42e">
            <a:extLst>
              <a:ext uri="{FF2B5EF4-FFF2-40B4-BE49-F238E27FC236}">
                <a16:creationId xmlns:a16="http://schemas.microsoft.com/office/drawing/2014/main" id="{F89D3A14-D5B7-4930-BB56-27DCAE08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88" y="3938072"/>
            <a:ext cx="1755592" cy="175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2791_v">
            <a:extLst>
              <a:ext uri="{FF2B5EF4-FFF2-40B4-BE49-F238E27FC236}">
                <a16:creationId xmlns:a16="http://schemas.microsoft.com/office/drawing/2014/main" id="{2BFF0D50-3E2A-48DF-9DC1-A4ECFCDB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133" y="1020455"/>
            <a:ext cx="1898236" cy="166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5" descr="furnir">
            <a:extLst>
              <a:ext uri="{FF2B5EF4-FFF2-40B4-BE49-F238E27FC236}">
                <a16:creationId xmlns:a16="http://schemas.microsoft.com/office/drawing/2014/main" id="{36872ACD-482A-46FE-89F9-A28581C0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60" y="3938072"/>
            <a:ext cx="1727200" cy="175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9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Razrez debla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 </a:t>
            </a:r>
          </a:p>
        </p:txBody>
      </p:sp>
      <p:pic>
        <p:nvPicPr>
          <p:cNvPr id="8" name="Picture 4" descr="kos_lesa_za_tri_reze">
            <a:extLst>
              <a:ext uri="{FF2B5EF4-FFF2-40B4-BE49-F238E27FC236}">
                <a16:creationId xmlns:a16="http://schemas.microsoft.com/office/drawing/2014/main" id="{68089647-57C1-4B9D-B650-17422A89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659491"/>
            <a:ext cx="3816350" cy="3816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susenje">
            <a:extLst>
              <a:ext uri="{FF2B5EF4-FFF2-40B4-BE49-F238E27FC236}">
                <a16:creationId xmlns:a16="http://schemas.microsoft.com/office/drawing/2014/main" id="{E8829930-65B4-442F-AFEE-1D67970AD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83" y="1659491"/>
            <a:ext cx="388778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F2FC76E7-C73D-405B-87F5-14E6CA9A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883" y="4385229"/>
            <a:ext cx="2879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0">
                <a:latin typeface="Comic Sans MS" panose="030F0702030302020204" pitchFamily="66" charset="0"/>
              </a:rPr>
              <a:t>Krčenje lesa glede na izrez iz debla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335AABBF-4B4C-4E65-890D-60E526C3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20" y="4242354"/>
            <a:ext cx="122872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5E9EF4A5-FB42-404A-B9F0-603DD187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58" y="4013754"/>
            <a:ext cx="9271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290B7CB8-88BC-444E-980C-A63E9350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95" y="741916"/>
            <a:ext cx="11096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6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Žagan les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 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47B0BCED-BDE5-4753-A5D9-135AEC774F72}"/>
              </a:ext>
            </a:extLst>
          </p:cNvPr>
          <p:cNvSpPr/>
          <p:nvPr/>
        </p:nvSpPr>
        <p:spPr>
          <a:xfrm>
            <a:off x="338536" y="892808"/>
            <a:ext cx="2086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Žagan les</a:t>
            </a:r>
            <a:r>
              <a:rPr lang="sl-SI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pridobimo ga z žaganjem drevesa,</a:t>
            </a:r>
            <a:b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n-NO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razlika </a:t>
            </a: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nn-NO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v </a:t>
            </a:r>
            <a:endParaRPr lang="sl-SI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n-NO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debelini </a:t>
            </a:r>
            <a:endParaRPr lang="sl-SI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n-NO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lesa</a:t>
            </a: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žaganju</a:t>
            </a:r>
            <a:r>
              <a:rPr lang="nn-NO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sl-SI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 </a:t>
            </a:r>
            <a:r>
              <a:rPr lang="nn-NO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velja </a:t>
            </a:r>
            <a:endParaRPr lang="sl-SI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glede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nn-NO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n-NO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lesa.</a:t>
            </a: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0018FF92-973C-4DB2-8824-D97D711F4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2327908"/>
            <a:ext cx="3983037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 dirty="0">
                <a:latin typeface="Comic Sans MS" panose="030F0702030302020204" pitchFamily="66" charset="0"/>
              </a:rPr>
              <a:t>GREDA in TRAM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0" dirty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0" dirty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000" b="0" dirty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000" b="0" dirty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 dirty="0">
                <a:latin typeface="Comic Sans MS" panose="030F0702030302020204" pitchFamily="66" charset="0"/>
              </a:rPr>
              <a:t>DESKA</a:t>
            </a:r>
            <a:r>
              <a:rPr lang="sl-SI" altLang="sl-SI" sz="2000" dirty="0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sz="2000" b="0" dirty="0">
                <a:solidFill>
                  <a:schemeClr val="folHlink"/>
                </a:solidFill>
                <a:latin typeface="Comic Sans MS" panose="030F0702030302020204" pitchFamily="66" charset="0"/>
              </a:rPr>
              <a:t>- od 12 do 47 mm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000" b="0" dirty="0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DFA48326-9B7F-475D-8FAE-CEED1237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2316795"/>
            <a:ext cx="482441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>
                <a:latin typeface="Comic Sans MS" panose="030F0702030302020204" pitchFamily="66" charset="0"/>
              </a:rPr>
              <a:t>PLOH</a:t>
            </a:r>
            <a:r>
              <a:rPr lang="sl-SI" altLang="sl-SI" sz="2000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sz="2000" b="0">
                <a:solidFill>
                  <a:schemeClr val="folHlink"/>
                </a:solidFill>
                <a:latin typeface="Comic Sans MS" panose="030F0702030302020204" pitchFamily="66" charset="0"/>
              </a:rPr>
              <a:t>- nad 48 mm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000" b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000" b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>
                <a:latin typeface="Comic Sans MS" panose="030F0702030302020204" pitchFamily="66" charset="0"/>
              </a:rPr>
              <a:t>LETVA</a:t>
            </a:r>
            <a:r>
              <a:rPr lang="sl-SI" altLang="sl-SI" sz="2000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sz="2000" b="0">
                <a:solidFill>
                  <a:schemeClr val="folHlink"/>
                </a:solidFill>
                <a:latin typeface="Comic Sans MS" panose="030F0702030302020204" pitchFamily="66" charset="0"/>
              </a:rPr>
              <a:t>- od 4 do 12 mm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0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000">
              <a:latin typeface="Comic Sans MS" panose="030F0702030302020204" pitchFamily="66" charset="0"/>
            </a:endParaRPr>
          </a:p>
        </p:txBody>
      </p:sp>
      <p:pic>
        <p:nvPicPr>
          <p:cNvPr id="42" name="Picture 10" descr="gradbeni-les">
            <a:extLst>
              <a:ext uri="{FF2B5EF4-FFF2-40B4-BE49-F238E27FC236}">
                <a16:creationId xmlns:a16="http://schemas.microsoft.com/office/drawing/2014/main" id="{CC1BB831-2D22-4C66-A18A-175AC1AA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892808"/>
            <a:ext cx="1062037" cy="14398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les__deske">
            <a:extLst>
              <a:ext uri="{FF2B5EF4-FFF2-40B4-BE49-F238E27FC236}">
                <a16:creationId xmlns:a16="http://schemas.microsoft.com/office/drawing/2014/main" id="{83007826-B763-4C20-8CA0-366A31B4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2428"/>
          <a:stretch>
            <a:fillRect/>
          </a:stretch>
        </p:blipFill>
        <p:spPr bwMode="auto">
          <a:xfrm>
            <a:off x="2998787" y="2993070"/>
            <a:ext cx="2016125" cy="12906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image_thumb_3">
            <a:extLst>
              <a:ext uri="{FF2B5EF4-FFF2-40B4-BE49-F238E27FC236}">
                <a16:creationId xmlns:a16="http://schemas.microsoft.com/office/drawing/2014/main" id="{C5304D64-EDCD-4D32-AE28-17E0DF6B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822958"/>
            <a:ext cx="1123950" cy="14922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120px-Balsa">
            <a:extLst>
              <a:ext uri="{FF2B5EF4-FFF2-40B4-BE49-F238E27FC236}">
                <a16:creationId xmlns:a16="http://schemas.microsoft.com/office/drawing/2014/main" id="{28C3DB53-E7F7-41D2-AF3E-D72E34A1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/>
          <a:stretch>
            <a:fillRect/>
          </a:stretch>
        </p:blipFill>
        <p:spPr bwMode="auto">
          <a:xfrm>
            <a:off x="7680325" y="2954970"/>
            <a:ext cx="1644650" cy="1333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0" descr="1cAPgformjTkeobj">
            <a:extLst>
              <a:ext uri="{FF2B5EF4-FFF2-40B4-BE49-F238E27FC236}">
                <a16:creationId xmlns:a16="http://schemas.microsoft.com/office/drawing/2014/main" id="{D8DEB91B-90FC-4396-B17F-55EA3C29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87" y="2954970"/>
            <a:ext cx="1798638" cy="13509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ostre%C5%A1je">
            <a:extLst>
              <a:ext uri="{FF2B5EF4-FFF2-40B4-BE49-F238E27FC236}">
                <a16:creationId xmlns:a16="http://schemas.microsoft.com/office/drawing/2014/main" id="{E5A7B05A-6DE5-458C-AEC6-BA5371BF8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892808"/>
            <a:ext cx="2016125" cy="14112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5" descr="furnir">
            <a:extLst>
              <a:ext uri="{FF2B5EF4-FFF2-40B4-BE49-F238E27FC236}">
                <a16:creationId xmlns:a16="http://schemas.microsoft.com/office/drawing/2014/main" id="{49C9A84B-3AE8-4D23-AD15-2596CBEC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4942520"/>
            <a:ext cx="1158875" cy="11779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7" descr="hrastovedile">
            <a:extLst>
              <a:ext uri="{FF2B5EF4-FFF2-40B4-BE49-F238E27FC236}">
                <a16:creationId xmlns:a16="http://schemas.microsoft.com/office/drawing/2014/main" id="{65E18C88-F1BC-49F9-A198-B70019C36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978783"/>
            <a:ext cx="1727200" cy="1295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9" descr="_49380bb5cd42e">
            <a:extLst>
              <a:ext uri="{FF2B5EF4-FFF2-40B4-BE49-F238E27FC236}">
                <a16:creationId xmlns:a16="http://schemas.microsoft.com/office/drawing/2014/main" id="{24D8C8BF-A32E-42E5-821E-527EC6DA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915533"/>
            <a:ext cx="1223962" cy="12239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1" descr="1_Prikolica_1">
            <a:extLst>
              <a:ext uri="{FF2B5EF4-FFF2-40B4-BE49-F238E27FC236}">
                <a16:creationId xmlns:a16="http://schemas.microsoft.com/office/drawing/2014/main" id="{89C8F45B-D7DA-44D7-9CC7-D84DE01B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 r="16679"/>
          <a:stretch>
            <a:fillRect/>
          </a:stretch>
        </p:blipFill>
        <p:spPr bwMode="auto">
          <a:xfrm>
            <a:off x="9150350" y="826133"/>
            <a:ext cx="2016125" cy="15128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32">
            <a:extLst>
              <a:ext uri="{FF2B5EF4-FFF2-40B4-BE49-F238E27FC236}">
                <a16:creationId xmlns:a16="http://schemas.microsoft.com/office/drawing/2014/main" id="{DEF8CD5E-5970-4C3F-A887-AEC661ACC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6153783"/>
            <a:ext cx="3983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000">
                <a:latin typeface="Comic Sans MS" panose="030F0702030302020204" pitchFamily="66" charset="0"/>
              </a:rPr>
              <a:t>FURNIR </a:t>
            </a:r>
            <a:r>
              <a:rPr lang="sl-SI" altLang="sl-SI" sz="2000" b="0">
                <a:solidFill>
                  <a:schemeClr val="folHlink"/>
                </a:solidFill>
                <a:latin typeface="Comic Sans MS" panose="030F0702030302020204" pitchFamily="66" charset="0"/>
              </a:rPr>
              <a:t>- od 0,5 do 5 mm</a:t>
            </a:r>
          </a:p>
        </p:txBody>
      </p:sp>
    </p:spTree>
    <p:extLst>
      <p:ext uri="{BB962C8B-B14F-4D97-AF65-F5344CB8AC3E}">
        <p14:creationId xmlns:p14="http://schemas.microsoft.com/office/powerpoint/2010/main" val="297883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Obdelan les - polizdelki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Bogdan Sušnik, Ludvik Hajdinjak in Slavko Kocijančič: Tehnika in tehnologija – Učbenik za 6. razred osnovne šole 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13ED4019-23C2-4C41-925E-17AF04DC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496" y="2369163"/>
            <a:ext cx="244792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VEZANA PLOŠČA </a:t>
            </a:r>
            <a:br>
              <a:rPr lang="sl-SI" altLang="sl-SI" sz="1800">
                <a:latin typeface="Comic Sans MS" panose="030F0702030302020204" pitchFamily="66" charset="0"/>
              </a:rPr>
            </a:br>
            <a:r>
              <a:rPr lang="sl-SI" altLang="sl-SI" sz="1800" b="0">
                <a:solidFill>
                  <a:schemeClr val="folHlink"/>
                </a:solidFill>
                <a:latin typeface="Comic Sans MS" panose="030F0702030302020204" pitchFamily="66" charset="0"/>
              </a:rPr>
              <a:t>- zlepljene plošče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88671A94-F74D-4B61-B205-83B73534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434" y="2397032"/>
            <a:ext cx="3203575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PANELNA PLOŠČA </a:t>
            </a:r>
            <a:r>
              <a:rPr lang="sl-SI" altLang="sl-SI" sz="1200">
                <a:latin typeface="Comic Sans MS" panose="030F0702030302020204" pitchFamily="66" charset="0"/>
              </a:rPr>
              <a:t>(levo)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sz="1600" b="0">
                <a:solidFill>
                  <a:schemeClr val="folHlink"/>
                </a:solidFill>
                <a:latin typeface="Comic Sans MS" panose="030F0702030302020204" pitchFamily="66" charset="0"/>
              </a:rPr>
              <a:t>- tri plasti, zunanja iz debelejšega furnirja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SATOVNA PANELKA </a:t>
            </a:r>
            <a:r>
              <a:rPr lang="sl-SI" altLang="sl-SI" sz="1200">
                <a:latin typeface="Comic Sans MS" panose="030F0702030302020204" pitchFamily="66" charset="0"/>
              </a:rPr>
              <a:t>(desno)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600" b="0">
                <a:solidFill>
                  <a:schemeClr val="folHlink"/>
                </a:solidFill>
                <a:latin typeface="Comic Sans MS" panose="030F0702030302020204" pitchFamily="66" charset="0"/>
              </a:rPr>
              <a:t>- v sredini satovje iz papirja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latin typeface="Comic Sans MS" panose="030F0702030302020204" pitchFamily="66" charset="0"/>
            </a:endParaRPr>
          </a:p>
        </p:txBody>
      </p:sp>
      <p:pic>
        <p:nvPicPr>
          <p:cNvPr id="30" name="Picture 18" descr="2791_v">
            <a:extLst>
              <a:ext uri="{FF2B5EF4-FFF2-40B4-BE49-F238E27FC236}">
                <a16:creationId xmlns:a16="http://schemas.microsoft.com/office/drawing/2014/main" id="{0313AED2-B04E-4FAF-AC61-57CBA2AE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47" y="769845"/>
            <a:ext cx="1727200" cy="15160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3">
            <a:extLst>
              <a:ext uri="{FF2B5EF4-FFF2-40B4-BE49-F238E27FC236}">
                <a16:creationId xmlns:a16="http://schemas.microsoft.com/office/drawing/2014/main" id="{50CB2FF6-3C5C-4DCA-9E75-2B24D01B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84" y="3417795"/>
            <a:ext cx="1627188" cy="14700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4">
            <a:extLst>
              <a:ext uri="{FF2B5EF4-FFF2-40B4-BE49-F238E27FC236}">
                <a16:creationId xmlns:a16="http://schemas.microsoft.com/office/drawing/2014/main" id="{6A9C9E4D-074F-4D51-B602-14B6C6FF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09" y="3420970"/>
            <a:ext cx="1692275" cy="1412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6" descr="wood">
            <a:extLst>
              <a:ext uri="{FF2B5EF4-FFF2-40B4-BE49-F238E27FC236}">
                <a16:creationId xmlns:a16="http://schemas.microsoft.com/office/drawing/2014/main" id="{C86D99A8-724F-42F1-90CF-B0133CB6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47" y="812707"/>
            <a:ext cx="2352675" cy="1457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panelne%20plosce">
            <a:extLst>
              <a:ext uri="{FF2B5EF4-FFF2-40B4-BE49-F238E27FC236}">
                <a16:creationId xmlns:a16="http://schemas.microsoft.com/office/drawing/2014/main" id="{C9A7EE90-DAA5-4F4E-993E-E4218DE4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034" y="812707"/>
            <a:ext cx="1487488" cy="14874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4C3A4E2E-A940-4FFA-8B38-C051524B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47" y="812707"/>
            <a:ext cx="13684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35">
            <a:extLst>
              <a:ext uri="{FF2B5EF4-FFF2-40B4-BE49-F238E27FC236}">
                <a16:creationId xmlns:a16="http://schemas.microsoft.com/office/drawing/2014/main" id="{3298BEDF-08BA-4408-A33F-6BA2F63E6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834" y="5044982"/>
            <a:ext cx="35290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IVERKA</a:t>
            </a:r>
            <a:r>
              <a:rPr lang="sl-SI" altLang="sl-SI" sz="1800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sz="1400">
                <a:latin typeface="Comic Sans MS" panose="030F0702030302020204" pitchFamily="66" charset="0"/>
              </a:rPr>
              <a:t>(levo)</a:t>
            </a:r>
            <a:br>
              <a:rPr lang="sl-SI" altLang="sl-SI" sz="1400">
                <a:latin typeface="Comic Sans MS" panose="030F0702030302020204" pitchFamily="66" charset="0"/>
              </a:rPr>
            </a:br>
            <a:r>
              <a:rPr lang="sl-SI" altLang="sl-SI" sz="1800" b="0">
                <a:solidFill>
                  <a:schemeClr val="folHlink"/>
                </a:solidFill>
                <a:latin typeface="Comic Sans MS" panose="030F0702030302020204" pitchFamily="66" charset="0"/>
              </a:rPr>
              <a:t>- iveri in lepilo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IVERAL</a:t>
            </a:r>
            <a:r>
              <a:rPr lang="sl-SI" altLang="sl-SI" sz="1600">
                <a:solidFill>
                  <a:schemeClr val="folHlink"/>
                </a:solidFill>
              </a:rPr>
              <a:t> </a:t>
            </a:r>
            <a:r>
              <a:rPr lang="sl-SI" altLang="sl-SI" sz="1400">
                <a:latin typeface="Comic Sans MS" panose="030F0702030302020204" pitchFamily="66" charset="0"/>
              </a:rPr>
              <a:t>(desno)</a:t>
            </a:r>
            <a:r>
              <a:rPr lang="sl-SI" altLang="sl-SI" sz="160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 b="0">
                <a:solidFill>
                  <a:schemeClr val="folHlink"/>
                </a:solidFill>
                <a:latin typeface="Comic Sans MS" panose="030F0702030302020204" pitchFamily="66" charset="0"/>
              </a:rPr>
              <a:t>- na obeh straneh folija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940E65E1-7CFF-4C1F-89A5-345BC8AD9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322" y="2325595"/>
            <a:ext cx="33131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LEPLJEN </a:t>
            </a:r>
            <a:r>
              <a:rPr lang="sl-SI" altLang="sl-SI" sz="1600">
                <a:latin typeface="Comic Sans MS" panose="030F0702030302020204" pitchFamily="66" charset="0"/>
              </a:rPr>
              <a:t>(LAMELIRAN)</a:t>
            </a:r>
            <a:r>
              <a:rPr lang="sl-SI" altLang="sl-SI" sz="1800">
                <a:latin typeface="Comic Sans MS" panose="030F0702030302020204" pitchFamily="66" charset="0"/>
              </a:rPr>
              <a:t> LES</a:t>
            </a:r>
            <a:br>
              <a:rPr lang="sl-SI" altLang="sl-SI" sz="1800">
                <a:latin typeface="Comic Sans MS" panose="030F0702030302020204" pitchFamily="66" charset="0"/>
              </a:rPr>
            </a:br>
            <a:r>
              <a:rPr lang="sl-SI" altLang="sl-SI" sz="1800" b="0">
                <a:solidFill>
                  <a:schemeClr val="folHlink"/>
                </a:solidFill>
                <a:latin typeface="Comic Sans MS" panose="030F0702030302020204" pitchFamily="66" charset="0"/>
              </a:rPr>
              <a:t>- smer vzporedna lesenim vlaknom</a:t>
            </a:r>
          </a:p>
        </p:txBody>
      </p:sp>
      <p:pic>
        <p:nvPicPr>
          <p:cNvPr id="38" name="Picture 38" descr="LesniReproMat01">
            <a:extLst>
              <a:ext uri="{FF2B5EF4-FFF2-40B4-BE49-F238E27FC236}">
                <a16:creationId xmlns:a16="http://schemas.microsoft.com/office/drawing/2014/main" id="{D934A906-80AF-4473-8614-56ACB53A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47" y="3405095"/>
            <a:ext cx="1500187" cy="15113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39">
            <a:extLst>
              <a:ext uri="{FF2B5EF4-FFF2-40B4-BE49-F238E27FC236}">
                <a16:creationId xmlns:a16="http://schemas.microsoft.com/office/drawing/2014/main" id="{3FB49FD8-89A3-42E0-9D3D-7A7A58DF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647" y="5060857"/>
            <a:ext cx="41052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LESONITNA PLOŠČA</a:t>
            </a:r>
            <a:br>
              <a:rPr lang="sl-SI" altLang="sl-SI" sz="1400">
                <a:latin typeface="Comic Sans MS" panose="030F0702030302020204" pitchFamily="66" charset="0"/>
              </a:rPr>
            </a:br>
            <a:r>
              <a:rPr lang="sl-SI" altLang="sl-SI" sz="1800" b="0">
                <a:solidFill>
                  <a:schemeClr val="folHlink"/>
                </a:solidFill>
                <a:latin typeface="Comic Sans MS" panose="030F0702030302020204" pitchFamily="66" charset="0"/>
              </a:rPr>
              <a:t>- lesna vlakna + smole,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 b="0">
                <a:solidFill>
                  <a:schemeClr val="folHlink"/>
                </a:solidFill>
                <a:latin typeface="Comic Sans MS" panose="030F0702030302020204" pitchFamily="66" charset="0"/>
              </a:rPr>
              <a:t>stisnjeno pod velikim pritiskom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MEDIAPAN PLOŠČA</a:t>
            </a:r>
            <a:endParaRPr lang="sl-SI" altLang="sl-SI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 b="0">
                <a:solidFill>
                  <a:schemeClr val="folHlink"/>
                </a:solidFill>
                <a:latin typeface="Comic Sans MS" panose="030F0702030302020204" pitchFamily="66" charset="0"/>
              </a:rPr>
              <a:t>- gladke na obeh straneh, kvalitetne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45E35275-8407-4DD0-9DB7-BDB27D28284D}"/>
              </a:ext>
            </a:extLst>
          </p:cNvPr>
          <p:cNvSpPr/>
          <p:nvPr/>
        </p:nvSpPr>
        <p:spPr>
          <a:xfrm>
            <a:off x="338536" y="892808"/>
            <a:ext cx="2495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Obdelan</a:t>
            </a:r>
            <a:r>
              <a:rPr lang="nn-NO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</a:t>
            </a:r>
            <a:endParaRPr lang="sl-SI" sz="2400" b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polizdelki: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lesnih odpadkov (veje, žagovina)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žaganega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lesa izdelajo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različne vrste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obdelanega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lesa – polizdelke.</a:t>
            </a:r>
          </a:p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Polizdelke uporabimo za izdelavo izdelkov.</a:t>
            </a: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1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209EBDE-52B4-4EC4-BDF7-6397EB4F2F96}"/>
              </a:ext>
            </a:extLst>
          </p:cNvPr>
          <p:cNvSpPr/>
          <p:nvPr/>
        </p:nvSpPr>
        <p:spPr>
          <a:xfrm>
            <a:off x="0" y="0"/>
            <a:ext cx="12192000" cy="54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4D1C032-9F76-4746-9A36-96483F76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10972800" cy="548640"/>
          </a:xfrm>
        </p:spPr>
        <p:txBody>
          <a:bodyPr wrap="none" anchor="t" anchorCtr="0">
            <a:noAutofit/>
          </a:bodyPr>
          <a:lstStyle/>
          <a:p>
            <a:pPr algn="l"/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Les: Kemijska sestava lesa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0BF6C91-537D-40C3-A10A-EB3FE53A58BB}"/>
              </a:ext>
            </a:extLst>
          </p:cNvPr>
          <p:cNvSpPr/>
          <p:nvPr/>
        </p:nvSpPr>
        <p:spPr>
          <a:xfrm>
            <a:off x="231647" y="6424767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Viri:http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www.fg.uni-mb.si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lucija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/Gradiva-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GI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12%20Les.ppt</a:t>
            </a:r>
            <a:br>
              <a:rPr lang="sl-SI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www.cpi.si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files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cpi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userfiles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Lesarstvo_tapetnistvo</a:t>
            </a:r>
            <a:r>
              <a:rPr lang="sl-SI" sz="1200" dirty="0">
                <a:solidFill>
                  <a:schemeClr val="bg1">
                    <a:lumMod val="65000"/>
                  </a:schemeClr>
                </a:solidFill>
              </a:rPr>
              <a:t>/3-</a:t>
            </a:r>
            <a:r>
              <a:rPr lang="sl-SI" sz="1200" dirty="0" err="1">
                <a:solidFill>
                  <a:schemeClr val="bg1">
                    <a:lumMod val="65000"/>
                  </a:schemeClr>
                </a:solidFill>
              </a:rPr>
              <a:t>LES_ZGRADBA.pdf</a:t>
            </a:r>
            <a:endParaRPr lang="sl-SI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45E35275-8407-4DD0-9DB7-BDB27D28284D}"/>
              </a:ext>
            </a:extLst>
          </p:cNvPr>
          <p:cNvSpPr/>
          <p:nvPr/>
        </p:nvSpPr>
        <p:spPr>
          <a:xfrm>
            <a:off x="338536" y="892808"/>
            <a:ext cx="1185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lesu so prisotni predvsem ogljik C in voda </a:t>
            </a:r>
            <a:r>
              <a:rPr lang="sl-SI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sl-SI" sz="2400" baseline="-25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(dva vodika H in kisik O)</a:t>
            </a: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Ostalih sestavin je zelo malo 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(1% predstavljajo dušik N, kalcij Ca, kalij K, magnezij Mg, mangan </a:t>
            </a:r>
            <a:r>
              <a:rPr lang="sl-SI" sz="2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sl-SI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drugi) .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F4F8F9F-5C48-471A-9DC4-A878C86C8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81" y="1756890"/>
            <a:ext cx="7067805" cy="43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99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420</Words>
  <Application>Microsoft Office PowerPoint</Application>
  <PresentationFormat>Širokozaslonsko</PresentationFormat>
  <Paragraphs>58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4" baseType="lpstr"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Apex</vt:lpstr>
      <vt:lpstr>LES</vt:lpstr>
      <vt:lpstr>Les: Razrez debla</vt:lpstr>
      <vt:lpstr>Les: Žagan les</vt:lpstr>
      <vt:lpstr>Les: Obdelan les - polizdelki</vt:lpstr>
      <vt:lpstr>Les: Kemijska sestava lesa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HP</cp:lastModifiedBy>
  <cp:revision>150</cp:revision>
  <dcterms:created xsi:type="dcterms:W3CDTF">2020-11-08T17:41:23Z</dcterms:created>
  <dcterms:modified xsi:type="dcterms:W3CDTF">2021-01-13T18:11:17Z</dcterms:modified>
</cp:coreProperties>
</file>