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8"/>
  </p:notesMasterIdLst>
  <p:sldIdLst>
    <p:sldId id="385" r:id="rId2"/>
    <p:sldId id="401" r:id="rId3"/>
    <p:sldId id="402" r:id="rId4"/>
    <p:sldId id="408" r:id="rId5"/>
    <p:sldId id="403" r:id="rId6"/>
    <p:sldId id="404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Dimić" initials="DD" lastIdx="1" clrIdx="0">
    <p:extLst>
      <p:ext uri="{19B8F6BF-5375-455C-9EA6-DF929625EA0E}">
        <p15:presenceInfo xmlns:p15="http://schemas.microsoft.com/office/powerpoint/2012/main" userId="S::daniela.dimic@zzzs.si::2dad25c7-a70c-4009-a2ea-1df20ca2c0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E63"/>
    <a:srgbClr val="D18621"/>
    <a:srgbClr val="EBBC80"/>
    <a:srgbClr val="FEFBC6"/>
    <a:srgbClr val="F2BD7E"/>
    <a:srgbClr val="AA8872"/>
    <a:srgbClr val="BFBDBF"/>
    <a:srgbClr val="AE8A74"/>
    <a:srgbClr val="F7E0C5"/>
    <a:srgbClr val="FCE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4A53E-4202-41FA-9BD3-B64644128AE4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F73BA-2A72-4798-B826-3EEE4E587B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503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13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69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716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531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21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040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878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67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39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928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140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117177-F661-473E-8106-0D7EE49228A2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254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261604-7241-4539-AD15-AED273F7D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707" y="1164336"/>
            <a:ext cx="10972800" cy="1828800"/>
          </a:xfrm>
        </p:spPr>
        <p:txBody>
          <a:bodyPr/>
          <a:lstStyle/>
          <a:p>
            <a:r>
              <a:rPr lang="sl-SI" sz="11500" b="1" dirty="0">
                <a:gradFill>
                  <a:gsLst>
                    <a:gs pos="98000">
                      <a:srgbClr val="F7E0C5"/>
                    </a:gs>
                    <a:gs pos="0">
                      <a:srgbClr val="FEFBC6"/>
                    </a:gs>
                    <a:gs pos="53000">
                      <a:srgbClr val="F2BD7E"/>
                    </a:gs>
                  </a:gsLst>
                  <a:lin ang="48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endParaRPr lang="sl-SI" b="1" dirty="0">
              <a:gradFill>
                <a:gsLst>
                  <a:gs pos="98000">
                    <a:srgbClr val="F7E0C5"/>
                  </a:gs>
                  <a:gs pos="0">
                    <a:srgbClr val="FEFBC6"/>
                  </a:gs>
                  <a:gs pos="53000">
                    <a:srgbClr val="F2BD7E"/>
                  </a:gs>
                </a:gsLst>
                <a:lin ang="48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7C131A-DE90-4E71-B2BF-BEDA8F3F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09778"/>
            <a:ext cx="8534400" cy="175260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E7A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Lastnosti lesnih gradiv</a:t>
            </a:r>
          </a:p>
        </p:txBody>
      </p:sp>
      <p:pic>
        <p:nvPicPr>
          <p:cNvPr id="8" name="Picture 2" descr="Wood, Tree, Spruce, Picea, Conifer, Texture">
            <a:extLst>
              <a:ext uri="{FF2B5EF4-FFF2-40B4-BE49-F238E27FC236}">
                <a16:creationId xmlns:a16="http://schemas.microsoft.com/office/drawing/2014/main" id="{FD487416-048F-4A4D-9F24-DDE02A67F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818" y="1219200"/>
            <a:ext cx="2814475" cy="192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ood, Branch, Tree, Sawn, Timber, Wet, Rainforest">
            <a:extLst>
              <a:ext uri="{FF2B5EF4-FFF2-40B4-BE49-F238E27FC236}">
                <a16:creationId xmlns:a16="http://schemas.microsoft.com/office/drawing/2014/main" id="{28A454A4-8F75-44BD-ABBE-5353EE5B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" y="1225296"/>
            <a:ext cx="2814477" cy="192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Old Cottage, Forest, Hut, Wood, Log Cabin, Forest Lodge">
            <a:extLst>
              <a:ext uri="{FF2B5EF4-FFF2-40B4-BE49-F238E27FC236}">
                <a16:creationId xmlns:a16="http://schemas.microsoft.com/office/drawing/2014/main" id="{ECDB03B6-79E2-414F-B683-C692270F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68" y="4249299"/>
            <a:ext cx="2814478" cy="19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ree, Root, Forest, Impressive, Nature, Log, Green">
            <a:extLst>
              <a:ext uri="{FF2B5EF4-FFF2-40B4-BE49-F238E27FC236}">
                <a16:creationId xmlns:a16="http://schemas.microsoft.com/office/drawing/2014/main" id="{C6365E0D-D36C-4E99-9F58-77D55E9F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91" y="4249298"/>
            <a:ext cx="2205855" cy="19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igh Water, Drift Wood, River, Water, Dirty, Slurry">
            <a:extLst>
              <a:ext uri="{FF2B5EF4-FFF2-40B4-BE49-F238E27FC236}">
                <a16:creationId xmlns:a16="http://schemas.microsoft.com/office/drawing/2014/main" id="{D8B4D2FE-0F61-4773-898C-C9FB00AD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654" y="4249298"/>
            <a:ext cx="2205855" cy="19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9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Lastnosti lesa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 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47B0BCED-BDE5-4753-A5D9-135AEC774F72}"/>
              </a:ext>
            </a:extLst>
          </p:cNvPr>
          <p:cNvSpPr/>
          <p:nvPr/>
        </p:nvSpPr>
        <p:spPr>
          <a:xfrm>
            <a:off x="338536" y="892808"/>
            <a:ext cx="10126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Lastnosti lesa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Vlažnost 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Delovanje lesa, krčenje in nabrekanje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Trajnost lesa na zraku 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Gostota in teža lesa 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Trdnost 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Trdota 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Cepljivost lesa 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Žilavost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Elastičnost  (prožnost) </a:t>
            </a:r>
          </a:p>
        </p:txBody>
      </p:sp>
      <p:pic>
        <p:nvPicPr>
          <p:cNvPr id="8" name="Picture 4" descr="Annual Rings, Tree, Tree Grates, Wood, Tribe, Log">
            <a:extLst>
              <a:ext uri="{FF2B5EF4-FFF2-40B4-BE49-F238E27FC236}">
                <a16:creationId xmlns:a16="http://schemas.microsoft.com/office/drawing/2014/main" id="{1066853B-554B-4DA7-A8F9-720D22F7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56" y="1052846"/>
            <a:ext cx="5198364" cy="34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3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Vlažnost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 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47B0BCED-BDE5-4753-A5D9-135AEC774F72}"/>
              </a:ext>
            </a:extLst>
          </p:cNvPr>
          <p:cNvSpPr/>
          <p:nvPr/>
        </p:nvSpPr>
        <p:spPr>
          <a:xfrm>
            <a:off x="591879" y="1309641"/>
            <a:ext cx="7051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moramo pred tehnično uporabo dobro posušiti, saj se drugače s časom preoblikuje in krivi. </a:t>
            </a:r>
          </a:p>
          <a:p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 ko je vlage, bolje je.</a:t>
            </a:r>
          </a:p>
          <a:p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Neposušen les hitreje napadejo plesni.</a:t>
            </a:r>
          </a:p>
        </p:txBody>
      </p:sp>
      <p:graphicFrame>
        <p:nvGraphicFramePr>
          <p:cNvPr id="8" name="Group 61">
            <a:extLst>
              <a:ext uri="{FF2B5EF4-FFF2-40B4-BE49-F238E27FC236}">
                <a16:creationId xmlns:a16="http://schemas.microsoft.com/office/drawing/2014/main" id="{CB0725BC-0A23-49CB-B667-CACEF471B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078421"/>
              </p:ext>
            </p:extLst>
          </p:nvPr>
        </p:nvGraphicFramePr>
        <p:xfrm>
          <a:off x="5208247" y="3104344"/>
          <a:ext cx="6264275" cy="2141766"/>
        </p:xfrm>
        <a:graphic>
          <a:graphicData uri="http://schemas.openxmlformats.org/drawingml/2006/table">
            <a:tbl>
              <a:tblPr/>
              <a:tblGrid>
                <a:gridCol w="359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v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času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rasti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vsebuje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40 - 60 %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vlage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zraku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sušen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les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vsebuje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  % vlage 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Umetno sušen les vsebuje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6 - 10 %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vlage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30" name="Picture 6" descr="Nature, Boat, Wood, Waters, Lapsed, Lake, Water, Old">
            <a:extLst>
              <a:ext uri="{FF2B5EF4-FFF2-40B4-BE49-F238E27FC236}">
                <a16:creationId xmlns:a16="http://schemas.microsoft.com/office/drawing/2014/main" id="{D19BF5FB-D3FF-43CF-947D-D7C3892F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9" y="3104344"/>
            <a:ext cx="3948223" cy="214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Delovanje lesa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 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47B0BCED-BDE5-4753-A5D9-135AEC774F72}"/>
              </a:ext>
            </a:extLst>
          </p:cNvPr>
          <p:cNvSpPr/>
          <p:nvPr/>
        </p:nvSpPr>
        <p:spPr>
          <a:xfrm>
            <a:off x="338535" y="892808"/>
            <a:ext cx="6934135" cy="237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 </a:t>
            </a: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sušenju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lesa voda izhlapeva, </a:t>
            </a: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se krči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sl-SI" altLang="sl-SI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 les </a:t>
            </a: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vodo vpija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les </a:t>
            </a: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nabreka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sl-SI" altLang="sl-SI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 lastnosti </a:t>
            </a: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privedeta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krivljenja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pokanja lesa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Temu procesu pravimo </a:t>
            </a: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delovanje lesa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je </a:t>
            </a:r>
            <a:r>
              <a:rPr lang="sl-SI" altLang="sl-SI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nezaželjeno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102" descr="susenje">
            <a:extLst>
              <a:ext uri="{FF2B5EF4-FFF2-40B4-BE49-F238E27FC236}">
                <a16:creationId xmlns:a16="http://schemas.microsoft.com/office/drawing/2014/main" id="{2B686BD2-9F31-4A19-A1D3-3EF01CFB3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868" y="776481"/>
            <a:ext cx="3902541" cy="24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103">
            <a:extLst>
              <a:ext uri="{FF2B5EF4-FFF2-40B4-BE49-F238E27FC236}">
                <a16:creationId xmlns:a16="http://schemas.microsoft.com/office/drawing/2014/main" id="{02978A69-1FAB-47E5-87F8-C101466D7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33967"/>
              </p:ext>
            </p:extLst>
          </p:nvPr>
        </p:nvGraphicFramePr>
        <p:xfrm>
          <a:off x="406013" y="3895443"/>
          <a:ext cx="6866657" cy="1584336"/>
        </p:xfrm>
        <a:graphic>
          <a:graphicData uri="http://schemas.openxmlformats.org/drawingml/2006/table">
            <a:tbl>
              <a:tblPr/>
              <a:tblGrid>
                <a:gridCol w="2761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Močno delujoč les:</a:t>
                      </a:r>
                      <a:endParaRPr kumimoji="0" lang="sl-SI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642" marB="456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lipa, bukev, češnja </a:t>
                      </a:r>
                      <a:endParaRPr kumimoji="0" lang="sl-SI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642" marB="456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Srednje delujoč les:</a:t>
                      </a:r>
                    </a:p>
                  </a:txBody>
                  <a:tcPr marT="45642" marB="456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oreh, kostanj, hrast </a:t>
                      </a:r>
                      <a:endParaRPr kumimoji="0" lang="sl-SI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642" marB="456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Malo delujoč les:</a:t>
                      </a:r>
                      <a:endParaRPr kumimoji="0" lang="sl-SI" sz="40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642" marB="456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topol, jelka, smreka, bor, macesen </a:t>
                      </a:r>
                      <a:endParaRPr kumimoji="0" lang="sl-SI" sz="4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642" marB="456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Zelo malo delujoč  les:</a:t>
                      </a:r>
                      <a:endParaRPr kumimoji="0" lang="sl-SI" sz="40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642" marB="456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mahagoni, ebenovina </a:t>
                      </a:r>
                      <a:endParaRPr kumimoji="0" lang="sl-SI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642" marB="456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4" descr="Old Cottage, Forest, Hut, Wood, Log Cabin, Forest Lodge">
            <a:extLst>
              <a:ext uri="{FF2B5EF4-FFF2-40B4-BE49-F238E27FC236}">
                <a16:creationId xmlns:a16="http://schemas.microsoft.com/office/drawing/2014/main" id="{ABEE1CC9-BA58-475A-B998-521A8E5B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48" y="3490956"/>
            <a:ext cx="3602939" cy="270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5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Trajnost lesa na zraku </a:t>
            </a:r>
            <a:b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 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47B0BCED-BDE5-4753-A5D9-135AEC774F72}"/>
              </a:ext>
            </a:extLst>
          </p:cNvPr>
          <p:cNvSpPr/>
          <p:nvPr/>
        </p:nvSpPr>
        <p:spPr>
          <a:xfrm>
            <a:off x="338536" y="892808"/>
            <a:ext cx="81507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zemlji najbolje zdrži: macesen, hrast </a:t>
            </a:r>
          </a:p>
          <a:p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vodi: brest, macesen, hrast, jelša </a:t>
            </a:r>
          </a:p>
          <a:p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zraku: hrast, zelenika, </a:t>
            </a:r>
            <a:r>
              <a:rPr lang="sl-SI" sz="2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macesen,bor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domači kostanj, brest, tisa </a:t>
            </a:r>
          </a:p>
          <a:p>
            <a:endParaRPr lang="sl-SI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na suhem zdrži (idealno):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macesen 1800 let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brest 1500 let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jelka, smreka in bor 900-1000 let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bukev, hrast in jesen 800 let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breza, topol in vrba 500 let </a:t>
            </a:r>
          </a:p>
        </p:txBody>
      </p:sp>
      <p:graphicFrame>
        <p:nvGraphicFramePr>
          <p:cNvPr id="8" name="Group 100">
            <a:extLst>
              <a:ext uri="{FF2B5EF4-FFF2-40B4-BE49-F238E27FC236}">
                <a16:creationId xmlns:a16="http://schemas.microsoft.com/office/drawing/2014/main" id="{54CA1C65-88C0-4E9D-BE5A-4B349CBD7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32482"/>
              </p:ext>
            </p:extLst>
          </p:nvPr>
        </p:nvGraphicFramePr>
        <p:xfrm>
          <a:off x="803718" y="4503347"/>
          <a:ext cx="8642350" cy="1757579"/>
        </p:xfrm>
        <a:graphic>
          <a:graphicData uri="http://schemas.openxmlformats.org/drawingml/2006/table">
            <a:tbl>
              <a:tblPr/>
              <a:tblGrid>
                <a:gridCol w="185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zelo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trajen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hrast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zelenika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maces</a:t>
                      </a: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domači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kostanj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brest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tisa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trajen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smreka</a:t>
                      </a: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jelka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jesen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malo trajen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javor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bukev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gaber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breza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lipa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topol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vrba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češnja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divji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kostanj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 descr="Tree, Root, Forest, Impressive, Nature, Log, Green">
            <a:extLst>
              <a:ext uri="{FF2B5EF4-FFF2-40B4-BE49-F238E27FC236}">
                <a16:creationId xmlns:a16="http://schemas.microsoft.com/office/drawing/2014/main" id="{6B1484BD-9012-4BE7-BC39-BCBA197E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354" y="892808"/>
            <a:ext cx="2979110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8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Gostota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 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47B0BCED-BDE5-4753-A5D9-135AEC774F72}"/>
              </a:ext>
            </a:extLst>
          </p:cNvPr>
          <p:cNvSpPr/>
          <p:nvPr/>
        </p:nvSpPr>
        <p:spPr>
          <a:xfrm>
            <a:off x="338536" y="892808"/>
            <a:ext cx="7598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Gostota je masa na enoto prostornine z enoto kg/m</a:t>
            </a:r>
            <a:r>
              <a:rPr lang="sl-SI" sz="2000" baseline="30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sl-SI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Gostota vode je 1 kg/l oziroma 1 kg/</a:t>
            </a:r>
            <a:r>
              <a:rPr lang="sl-SI" sz="2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sl-SI" sz="2000" baseline="30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oziroma 1000 kg/m</a:t>
            </a:r>
            <a:r>
              <a:rPr lang="sl-SI" sz="2000" baseline="30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oziroma 1 t/m</a:t>
            </a:r>
            <a:r>
              <a:rPr lang="sl-SI" sz="2000" baseline="30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oziroma 1 g/</a:t>
            </a:r>
            <a:r>
              <a:rPr lang="sl-SI" sz="2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sl-SI" sz="2000" baseline="30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sl-SI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/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Primer: </a:t>
            </a:r>
          </a:p>
          <a:p>
            <a:pPr lvl="6"/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metrska kocka vode tehta 1 tono</a:t>
            </a:r>
          </a:p>
          <a:p>
            <a:pPr lvl="6"/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metrska kocka lipe tehta 530 kg</a:t>
            </a:r>
          </a:p>
          <a:p>
            <a:pPr lvl="6"/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metrska kocka gabra tehta 830 kg</a:t>
            </a:r>
          </a:p>
          <a:p>
            <a:pPr lvl="6"/>
            <a:endParaRPr lang="sl-SI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/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 je gostota vode večja od</a:t>
            </a:r>
          </a:p>
          <a:p>
            <a:pPr lvl="6"/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gostote (večine vrst) lesa,</a:t>
            </a:r>
          </a:p>
          <a:p>
            <a:pPr lvl="6"/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plava na vodi.</a:t>
            </a:r>
          </a:p>
        </p:txBody>
      </p:sp>
      <p:graphicFrame>
        <p:nvGraphicFramePr>
          <p:cNvPr id="8" name="Group 285">
            <a:extLst>
              <a:ext uri="{FF2B5EF4-FFF2-40B4-BE49-F238E27FC236}">
                <a16:creationId xmlns:a16="http://schemas.microsoft.com/office/drawing/2014/main" id="{BAEBC373-DEC1-494C-A584-D14C51568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13376"/>
              </p:ext>
            </p:extLst>
          </p:nvPr>
        </p:nvGraphicFramePr>
        <p:xfrm>
          <a:off x="8094025" y="892808"/>
          <a:ext cx="3378648" cy="5456482"/>
        </p:xfrm>
        <a:graphic>
          <a:graphicData uri="http://schemas.openxmlformats.org/drawingml/2006/table">
            <a:tbl>
              <a:tblPr/>
              <a:tblGrid>
                <a:gridCol w="165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VRSTA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GOSTOTA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kg/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bukev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gaber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hrast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jesen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kostanj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lipa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oreh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jelka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macesen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smreka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topol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122" name="Picture 2" descr="High Water, Drift Wood, River, Water, Dirty, Slurry">
            <a:extLst>
              <a:ext uri="{FF2B5EF4-FFF2-40B4-BE49-F238E27FC236}">
                <a16:creationId xmlns:a16="http://schemas.microsoft.com/office/drawing/2014/main" id="{9E0D70FF-BD35-4D26-813F-C86364DA5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" y="2855101"/>
            <a:ext cx="2304288" cy="2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09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</TotalTime>
  <Words>640</Words>
  <Application>Microsoft Office PowerPoint</Application>
  <PresentationFormat>Širokozaslonsko</PresentationFormat>
  <Paragraphs>99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LES</vt:lpstr>
      <vt:lpstr>Les: Lastnosti lesa</vt:lpstr>
      <vt:lpstr>Les: Vlažnost</vt:lpstr>
      <vt:lpstr>Les: Delovanje lesa </vt:lpstr>
      <vt:lpstr>Les: Trajnost lesa na zraku  </vt:lpstr>
      <vt:lpstr>Les: Gostota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HP</cp:lastModifiedBy>
  <cp:revision>172</cp:revision>
  <dcterms:created xsi:type="dcterms:W3CDTF">2020-11-08T17:41:23Z</dcterms:created>
  <dcterms:modified xsi:type="dcterms:W3CDTF">2021-01-15T21:39:08Z</dcterms:modified>
</cp:coreProperties>
</file>