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9"/>
  </p:notesMasterIdLst>
  <p:sldIdLst>
    <p:sldId id="385" r:id="rId2"/>
    <p:sldId id="401" r:id="rId3"/>
    <p:sldId id="402" r:id="rId4"/>
    <p:sldId id="408" r:id="rId5"/>
    <p:sldId id="403" r:id="rId6"/>
    <p:sldId id="404" r:id="rId7"/>
    <p:sldId id="40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Dimić" initials="DD" lastIdx="1" clrIdx="0">
    <p:extLst>
      <p:ext uri="{19B8F6BF-5375-455C-9EA6-DF929625EA0E}">
        <p15:presenceInfo xmlns:p15="http://schemas.microsoft.com/office/powerpoint/2012/main" userId="S::daniela.dimic@zzzs.si::2dad25c7-a70c-4009-a2ea-1df20ca2c0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63"/>
    <a:srgbClr val="D18621"/>
    <a:srgbClr val="EBBC80"/>
    <a:srgbClr val="FEFBC6"/>
    <a:srgbClr val="F2BD7E"/>
    <a:srgbClr val="AA8872"/>
    <a:srgbClr val="BFBDBF"/>
    <a:srgbClr val="AE8A74"/>
    <a:srgbClr val="F7E0C5"/>
    <a:srgbClr val="FC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A53E-4202-41FA-9BD3-B64644128AE4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73BA-2A72-4798-B826-3EEE4E587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03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1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6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1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3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2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4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78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28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4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17177-F661-473E-8106-0D7EE49228A2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5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61604-7241-4539-AD15-AED273F7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1164336"/>
            <a:ext cx="10972800" cy="1828800"/>
          </a:xfrm>
        </p:spPr>
        <p:txBody>
          <a:bodyPr/>
          <a:lstStyle/>
          <a:p>
            <a:r>
              <a:rPr lang="sl-SI" sz="11500" b="1" dirty="0">
                <a:gradFill>
                  <a:gsLst>
                    <a:gs pos="98000">
                      <a:srgbClr val="F7E0C5"/>
                    </a:gs>
                    <a:gs pos="0">
                      <a:srgbClr val="FEFBC6"/>
                    </a:gs>
                    <a:gs pos="53000">
                      <a:srgbClr val="F2BD7E"/>
                    </a:gs>
                  </a:gsLst>
                  <a:lin ang="48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endParaRPr lang="sl-SI" b="1" dirty="0">
              <a:gradFill>
                <a:gsLst>
                  <a:gs pos="98000">
                    <a:srgbClr val="F7E0C5"/>
                  </a:gs>
                  <a:gs pos="0">
                    <a:srgbClr val="FEFBC6"/>
                  </a:gs>
                  <a:gs pos="53000">
                    <a:srgbClr val="F2BD7E"/>
                  </a:gs>
                </a:gsLst>
                <a:lin ang="48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7C131A-DE90-4E71-B2BF-BEDA8F3F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9778"/>
            <a:ext cx="8534400" cy="17526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Lastnosti lesnih gradiv</a:t>
            </a:r>
            <a:br>
              <a:rPr lang="sl-SI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NADALJEVANJE</a:t>
            </a:r>
            <a:endParaRPr lang="sl-SI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Wood, Tree, Spruce, Picea, Conifer, Texture">
            <a:extLst>
              <a:ext uri="{FF2B5EF4-FFF2-40B4-BE49-F238E27FC236}">
                <a16:creationId xmlns:a16="http://schemas.microsoft.com/office/drawing/2014/main" id="{FD487416-048F-4A4D-9F24-DDE02A67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18" y="1219200"/>
            <a:ext cx="2814475" cy="19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ood, Branch, Tree, Sawn, Timber, Wet, Rainforest">
            <a:extLst>
              <a:ext uri="{FF2B5EF4-FFF2-40B4-BE49-F238E27FC236}">
                <a16:creationId xmlns:a16="http://schemas.microsoft.com/office/drawing/2014/main" id="{28A454A4-8F75-44BD-ABBE-5353EE5B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" y="1225296"/>
            <a:ext cx="2814477" cy="19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ld Cottage, Forest, Hut, Wood, Log Cabin, Forest Lodge">
            <a:extLst>
              <a:ext uri="{FF2B5EF4-FFF2-40B4-BE49-F238E27FC236}">
                <a16:creationId xmlns:a16="http://schemas.microsoft.com/office/drawing/2014/main" id="{ECDB03B6-79E2-414F-B683-C692270F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68" y="4249299"/>
            <a:ext cx="2814478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ree, Root, Forest, Impressive, Nature, Log, Green">
            <a:extLst>
              <a:ext uri="{FF2B5EF4-FFF2-40B4-BE49-F238E27FC236}">
                <a16:creationId xmlns:a16="http://schemas.microsoft.com/office/drawing/2014/main" id="{C6365E0D-D36C-4E99-9F58-77D55E9F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91" y="4249298"/>
            <a:ext cx="2205855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igh Water, Drift Wood, River, Water, Dirty, Slurry">
            <a:extLst>
              <a:ext uri="{FF2B5EF4-FFF2-40B4-BE49-F238E27FC236}">
                <a16:creationId xmlns:a16="http://schemas.microsoft.com/office/drawing/2014/main" id="{D8B4D2FE-0F61-4773-898C-C9FB00AD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54" y="4249298"/>
            <a:ext cx="2205855" cy="1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Lastnosti lesa (</a:t>
            </a:r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nadaljevanje</a:t>
            </a: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ro.zrsss.si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puncer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/les/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les1.htm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šole, Vir slik: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PxHere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10126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Lastnosti lesa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Vlažnost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Delovanje lesa, krčenje in nabrekanje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Trajnost lesa na zraku 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Gostota in teža lesa </a:t>
            </a:r>
          </a:p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Trdnost </a:t>
            </a:r>
          </a:p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Trdota </a:t>
            </a:r>
          </a:p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Cepljivost lesa </a:t>
            </a:r>
          </a:p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Žilavost</a:t>
            </a:r>
          </a:p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Elastičnost  (prožnost) </a:t>
            </a:r>
          </a:p>
        </p:txBody>
      </p:sp>
      <p:pic>
        <p:nvPicPr>
          <p:cNvPr id="8" name="Picture 4" descr="Annual Rings, Tree, Tree Grates, Wood, Tribe, Log">
            <a:extLst>
              <a:ext uri="{FF2B5EF4-FFF2-40B4-BE49-F238E27FC236}">
                <a16:creationId xmlns:a16="http://schemas.microsoft.com/office/drawing/2014/main" id="{1066853B-554B-4DA7-A8F9-720D22F7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56" y="1052846"/>
            <a:ext cx="5198364" cy="34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3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Trdota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Viri: 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Bogdan Sušnik, Ludvik Hajdinjak in Slavko Kocijančič: Tehnika in tehnologija – Učbenik za 6. razred osnovne šole, J. Bezjak: Materiali v tehniki, TZS Ljubljana 2001 Vir slik: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PxHere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591879" y="767614"/>
            <a:ext cx="10753061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Trdota je odpornost materiala proti razenju.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Trd les je </a:t>
            </a: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težko obdelovati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Nasprotje trdoti je mehkost.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Trdota je </a:t>
            </a:r>
            <a:r>
              <a:rPr lang="sl-SI" sz="20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zaželjena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takrat, ko so izdelki izpostavljeni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površinski obrabi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(parket, lesene stopnice, itd.)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Primer: S tršim lesom (npr. hrast, oreh) lahko razimo po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mehkem lesu (npr. topol, lipa).</a:t>
            </a:r>
          </a:p>
        </p:txBody>
      </p:sp>
      <p:graphicFrame>
        <p:nvGraphicFramePr>
          <p:cNvPr id="9" name="Group 7">
            <a:extLst>
              <a:ext uri="{FF2B5EF4-FFF2-40B4-BE49-F238E27FC236}">
                <a16:creationId xmlns:a16="http://schemas.microsoft.com/office/drawing/2014/main" id="{36FDC90F-2873-4A89-9942-32CC5A5AA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13569"/>
              </p:ext>
            </p:extLst>
          </p:nvPr>
        </p:nvGraphicFramePr>
        <p:xfrm>
          <a:off x="591879" y="3814533"/>
          <a:ext cx="6624637" cy="1981200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zelo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mehek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bor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smreka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jelka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lipa</a:t>
                      </a: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topol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mehek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macesen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breza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jelša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srednje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trd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brest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trd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gaber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javor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hrast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oreh</a:t>
                      </a: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bukev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zelo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trd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dren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Bank, Wood, Forest, Nature, Rest, Unique, Seat, Sit">
            <a:extLst>
              <a:ext uri="{FF2B5EF4-FFF2-40B4-BE49-F238E27FC236}">
                <a16:creationId xmlns:a16="http://schemas.microsoft.com/office/drawing/2014/main" id="{083965E7-2085-4A1E-8CDB-A68EDEC9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98" y="956930"/>
            <a:ext cx="4066776" cy="26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donna, Wood, Carved, Figure, Girl, Woman, Face">
            <a:extLst>
              <a:ext uri="{FF2B5EF4-FFF2-40B4-BE49-F238E27FC236}">
                <a16:creationId xmlns:a16="http://schemas.microsoft.com/office/drawing/2014/main" id="{B68C0663-D0A3-479D-AEE0-352D66DC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31" y="3788253"/>
            <a:ext cx="1863643" cy="24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67599E8-3E6A-42C4-AE38-5E1828567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098" y="3788253"/>
            <a:ext cx="2074788" cy="2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Trdnost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J. Bezjak: Materiali v tehniki, TZS Ljubljana 2001, 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ro.zrsss.si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puncer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/les/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les1.htm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šole, Vir slik: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PxHere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5" y="892808"/>
            <a:ext cx="6934135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Trdnost je odpornost materiala proti delovanju zunanjih sil,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 hočejo material stisniti, upogniti, zviti in nategniti. </a:t>
            </a:r>
            <a:b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Ločimo naslednje obremenitve: </a:t>
            </a:r>
            <a:br>
              <a:rPr lang="pl-PL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tlačna, natezna, upogibna, strižna ali torzijska.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sl-SI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Trdni les: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hrast, jesen, brest, bukev, akacija, gaber, macesen.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Uporabljamo ga povsod, kjer mora les prenašati veliko obremenitev (konstrukcije, pohištvo ...)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ree, Broken, Storm, Chips, The Destruction Of The">
            <a:extLst>
              <a:ext uri="{FF2B5EF4-FFF2-40B4-BE49-F238E27FC236}">
                <a16:creationId xmlns:a16="http://schemas.microsoft.com/office/drawing/2014/main" id="{833994F9-7A6E-44D8-9BA9-AE1D1C9C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29" y="2946769"/>
            <a:ext cx="4719018" cy="31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ee, Forest, Twisted, Bark, Pine">
            <a:extLst>
              <a:ext uri="{FF2B5EF4-FFF2-40B4-BE49-F238E27FC236}">
                <a16:creationId xmlns:a16="http://schemas.microsoft.com/office/drawing/2014/main" id="{AF9B9DA4-85E0-45B9-A974-97BFD847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62" y="765219"/>
            <a:ext cx="2233103" cy="29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Cepljivost lesa </a:t>
            </a:r>
            <a:b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ro.zrsss.si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puncer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/les/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les1.htm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, Vir slik: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PxHere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8150708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Cepljivost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sl-SI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razdvajanje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lesa v vzdolžni smeri.</a:t>
            </a:r>
          </a:p>
          <a:p>
            <a:pPr>
              <a:lnSpc>
                <a:spcPct val="150000"/>
              </a:lnSpc>
            </a:pPr>
            <a:r>
              <a:rPr lang="sl-SI" sz="20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Zaželjena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pri cepljenju (pogovorno sekanju) drv za kurjavo.</a:t>
            </a:r>
          </a:p>
          <a:p>
            <a:pPr>
              <a:lnSpc>
                <a:spcPct val="150000"/>
              </a:lnSpc>
            </a:pPr>
            <a:r>
              <a:rPr lang="sl-SI" sz="20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Nezaželjena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 mizarskih izdelkih (miza, omara, itd.), pri rezbarstvu.</a:t>
            </a:r>
          </a:p>
        </p:txBody>
      </p:sp>
      <p:pic>
        <p:nvPicPr>
          <p:cNvPr id="3074" name="Picture 2" descr="Axe, Wood, Cutting, Lumberjack, Hatchet, Woodcutter">
            <a:extLst>
              <a:ext uri="{FF2B5EF4-FFF2-40B4-BE49-F238E27FC236}">
                <a16:creationId xmlns:a16="http://schemas.microsoft.com/office/drawing/2014/main" id="{40B0A8B0-9E97-4B2F-9EBF-97B819AC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45" y="892808"/>
            <a:ext cx="3604437" cy="54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69">
            <a:extLst>
              <a:ext uri="{FF2B5EF4-FFF2-40B4-BE49-F238E27FC236}">
                <a16:creationId xmlns:a16="http://schemas.microsoft.com/office/drawing/2014/main" id="{47731219-972C-488F-B2CD-8C75D30DE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34066"/>
              </p:ext>
            </p:extLst>
          </p:nvPr>
        </p:nvGraphicFramePr>
        <p:xfrm>
          <a:off x="338536" y="2736933"/>
          <a:ext cx="5545138" cy="1798638"/>
        </p:xfrm>
        <a:graphic>
          <a:graphicData uri="http://schemas.openxmlformats.org/drawingml/2006/table">
            <a:tbl>
              <a:tblPr/>
              <a:tblGrid>
                <a:gridCol w="239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Zelo cepljiv les: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smreka, jelka, hrast, oreh, kostanj, lipa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Srednje cepljiv les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bukev, bor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Težko cepljiv les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gaber, topol, javor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9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Žilavost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,, Wikipedija: Žilavost, : 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ro.zrsss.si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puncer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/les/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les1.htm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šole, Vir slik: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PxHere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759845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Žílavost je lastnost materialov da se težko zlomijo, </a:t>
            </a:r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 nanje delujejo zunanje sile. </a:t>
            </a:r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sl-SI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Največkrat je povezana z odpornostjo materiala proti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udarcem (udarna žilavost) ali pa z odpornostjo materiala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proti napredovanju razpok (lomna žilavost).</a:t>
            </a:r>
          </a:p>
        </p:txBody>
      </p:sp>
      <p:graphicFrame>
        <p:nvGraphicFramePr>
          <p:cNvPr id="11" name="Group 60">
            <a:extLst>
              <a:ext uri="{FF2B5EF4-FFF2-40B4-BE49-F238E27FC236}">
                <a16:creationId xmlns:a16="http://schemas.microsoft.com/office/drawing/2014/main" id="{A93D7F79-42E8-4DF3-8F97-328CA1A8D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80675"/>
              </p:ext>
            </p:extLst>
          </p:nvPr>
        </p:nvGraphicFramePr>
        <p:xfrm>
          <a:off x="431579" y="3851967"/>
          <a:ext cx="5041900" cy="2378076"/>
        </p:xfrm>
        <a:graphic>
          <a:graphicData uri="http://schemas.openxmlformats.org/drawingml/2006/table">
            <a:tbl>
              <a:tblPr/>
              <a:tblGrid>
                <a:gridCol w="188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Žilav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les: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jesen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breza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vrba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hrast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bukev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gaber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Krhek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les: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bor, javor, topol, smreka, lipa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Wood, Tree, Spruce, Picea, Conifer, Texture">
            <a:extLst>
              <a:ext uri="{FF2B5EF4-FFF2-40B4-BE49-F238E27FC236}">
                <a16:creationId xmlns:a16="http://schemas.microsoft.com/office/drawing/2014/main" id="{CA3E30CB-9A0A-45D8-94D8-68B8E70E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95" y="930494"/>
            <a:ext cx="3560069" cy="23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cker, Baskets, Weave, Willow, Braided Material, Craft">
            <a:extLst>
              <a:ext uri="{FF2B5EF4-FFF2-40B4-BE49-F238E27FC236}">
                <a16:creationId xmlns:a16="http://schemas.microsoft.com/office/drawing/2014/main" id="{45C18D8E-0385-411A-907E-80E6FE25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1" y="3574150"/>
            <a:ext cx="4410673" cy="28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0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Prožnost lesa (elastičnost)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,, 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ro.zrsss.si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puncer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/les/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les1.htm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šole, Vir slik: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PxHere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Pexels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6391873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Elastičnost je lastnost lesa, da pod vplivom zunanjih sil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spremeni svoje dimenzije in se vrne v prvotne dimenzije, </a:t>
            </a:r>
            <a:b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 zunanje sile prenehajo delovati.</a:t>
            </a:r>
          </a:p>
        </p:txBody>
      </p:sp>
      <p:graphicFrame>
        <p:nvGraphicFramePr>
          <p:cNvPr id="9" name="Group 85">
            <a:extLst>
              <a:ext uri="{FF2B5EF4-FFF2-40B4-BE49-F238E27FC236}">
                <a16:creationId xmlns:a16="http://schemas.microsoft.com/office/drawing/2014/main" id="{0FE1746B-AA4F-41E3-842A-137EC8922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42994"/>
              </p:ext>
            </p:extLst>
          </p:nvPr>
        </p:nvGraphicFramePr>
        <p:xfrm>
          <a:off x="413304" y="2666598"/>
          <a:ext cx="5545137" cy="2147889"/>
        </p:xfrm>
        <a:graphic>
          <a:graphicData uri="http://schemas.openxmlformats.org/drawingml/2006/table">
            <a:tbl>
              <a:tblPr/>
              <a:tblGrid>
                <a:gridCol w="266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Prožen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les: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jesen,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oreh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lipa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jelša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breza</a:t>
                      </a: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brest, tisa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Srednje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prožen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les: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bukev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hrast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smreka</a:t>
                      </a:r>
                      <a:r>
                        <a:rPr kumimoji="0" lang="sl-SI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jelka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Slabo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prožen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les: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bor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topol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2" descr="People, Man, Atlhlete, Sport, Game, Adventure, Outdoor">
            <a:extLst>
              <a:ext uri="{FF2B5EF4-FFF2-40B4-BE49-F238E27FC236}">
                <a16:creationId xmlns:a16="http://schemas.microsoft.com/office/drawing/2014/main" id="{A1E649A2-E481-46C9-B6F1-06426140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26" y="1047626"/>
            <a:ext cx="4824044" cy="32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7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836</Words>
  <Application>Microsoft Office PowerPoint</Application>
  <PresentationFormat>Širokozaslonsko</PresentationFormat>
  <Paragraphs>69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LES</vt:lpstr>
      <vt:lpstr>Les: Lastnosti lesa (nadaljevanje)</vt:lpstr>
      <vt:lpstr>Les: Trdota</vt:lpstr>
      <vt:lpstr>Les: Trdnost</vt:lpstr>
      <vt:lpstr>Les: Cepljivost lesa   </vt:lpstr>
      <vt:lpstr>Les: Žilavost</vt:lpstr>
      <vt:lpstr>Les: Prožnost lesa (elastičnost)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HP</cp:lastModifiedBy>
  <cp:revision>190</cp:revision>
  <dcterms:created xsi:type="dcterms:W3CDTF">2020-11-08T17:41:23Z</dcterms:created>
  <dcterms:modified xsi:type="dcterms:W3CDTF">2021-01-24T18:16:09Z</dcterms:modified>
</cp:coreProperties>
</file>